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61"/>
  </p:notesMasterIdLst>
  <p:handoutMasterIdLst>
    <p:handoutMasterId r:id="rId62"/>
  </p:handoutMasterIdLst>
  <p:sldIdLst>
    <p:sldId id="256" r:id="rId6"/>
    <p:sldId id="1456" r:id="rId7"/>
    <p:sldId id="1454" r:id="rId8"/>
    <p:sldId id="1457" r:id="rId9"/>
    <p:sldId id="1458" r:id="rId10"/>
    <p:sldId id="1459" r:id="rId11"/>
    <p:sldId id="1460" r:id="rId12"/>
    <p:sldId id="1461" r:id="rId13"/>
    <p:sldId id="1462" r:id="rId14"/>
    <p:sldId id="1463" r:id="rId15"/>
    <p:sldId id="1464" r:id="rId16"/>
    <p:sldId id="1465" r:id="rId17"/>
    <p:sldId id="1466" r:id="rId18"/>
    <p:sldId id="1467" r:id="rId19"/>
    <p:sldId id="1468" r:id="rId20"/>
    <p:sldId id="1469" r:id="rId21"/>
    <p:sldId id="1470" r:id="rId22"/>
    <p:sldId id="1471" r:id="rId23"/>
    <p:sldId id="1472" r:id="rId24"/>
    <p:sldId id="1473" r:id="rId25"/>
    <p:sldId id="1474" r:id="rId26"/>
    <p:sldId id="1475" r:id="rId27"/>
    <p:sldId id="1476" r:id="rId28"/>
    <p:sldId id="1477" r:id="rId29"/>
    <p:sldId id="1478" r:id="rId30"/>
    <p:sldId id="1479" r:id="rId31"/>
    <p:sldId id="1480" r:id="rId32"/>
    <p:sldId id="1481" r:id="rId33"/>
    <p:sldId id="1482" r:id="rId34"/>
    <p:sldId id="1483" r:id="rId35"/>
    <p:sldId id="1484" r:id="rId36"/>
    <p:sldId id="1485" r:id="rId37"/>
    <p:sldId id="1486" r:id="rId38"/>
    <p:sldId id="1487" r:id="rId39"/>
    <p:sldId id="1488" r:id="rId40"/>
    <p:sldId id="1489" r:id="rId41"/>
    <p:sldId id="1490" r:id="rId42"/>
    <p:sldId id="1491" r:id="rId43"/>
    <p:sldId id="1492" r:id="rId44"/>
    <p:sldId id="1493" r:id="rId45"/>
    <p:sldId id="1494" r:id="rId46"/>
    <p:sldId id="1495" r:id="rId47"/>
    <p:sldId id="1496" r:id="rId48"/>
    <p:sldId id="1497" r:id="rId49"/>
    <p:sldId id="1498" r:id="rId50"/>
    <p:sldId id="1499" r:id="rId51"/>
    <p:sldId id="1500" r:id="rId52"/>
    <p:sldId id="1501" r:id="rId53"/>
    <p:sldId id="1502" r:id="rId54"/>
    <p:sldId id="1503" r:id="rId55"/>
    <p:sldId id="1504" r:id="rId56"/>
    <p:sldId id="1505" r:id="rId57"/>
    <p:sldId id="1506" r:id="rId58"/>
    <p:sldId id="1507" r:id="rId59"/>
    <p:sldId id="150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54" d="100"/>
          <a:sy n="154" d="100"/>
        </p:scale>
        <p:origin x="456" y="108"/>
      </p:cViewPr>
      <p:guideLst/>
    </p:cSldViewPr>
  </p:slideViewPr>
  <p:notesTextViewPr>
    <p:cViewPr>
      <p:scale>
        <a:sx n="1" d="1"/>
        <a:sy n="1" d="1"/>
      </p:scale>
      <p:origin x="0" y="0"/>
    </p:cViewPr>
  </p:notesTextViewPr>
  <p:sorterViewPr>
    <p:cViewPr varScale="1">
      <p:scale>
        <a:sx n="1" d="1"/>
        <a:sy n="1" d="1"/>
      </p:scale>
      <p:origin x="0" y="-3892"/>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1/29/2020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Intel HT Technology improves performance through increased instruction level parallelism by having two threads with independent instruction streams, eliminating data dependencies between threads and increasing utilization of the available execution units. This effect typically increases the number of instructions executed in a given amount of time within a core, as shown in Figure 3. The impact of this greater efficiency is experienced by users as higher throughput (since more work gets completed per clock cycle) and higher performance per watt (since fewer idle execution units consume power without contributing to performance). In addition, when one thread has a cache miss, branch </a:t>
            </a:r>
            <a:r>
              <a:rPr lang="en-US" sz="1200" b="0" i="0" kern="1200" dirty="0" err="1">
                <a:solidFill>
                  <a:schemeClr val="tx1"/>
                </a:solidFill>
                <a:effectLst/>
                <a:latin typeface="Arial" pitchFamily="34" charset="0"/>
                <a:ea typeface="+mn-ea"/>
                <a:cs typeface="+mn-cs"/>
              </a:rPr>
              <a:t>mispredict</a:t>
            </a:r>
            <a:r>
              <a:rPr lang="en-US" sz="1200" b="0" i="0" kern="1200" dirty="0">
                <a:solidFill>
                  <a:schemeClr val="tx1"/>
                </a:solidFill>
                <a:effectLst/>
                <a:latin typeface="Arial" pitchFamily="34" charset="0"/>
                <a:ea typeface="+mn-ea"/>
                <a:cs typeface="+mn-cs"/>
              </a:rPr>
              <a:t>, or any other pipeline stall, the other thread continues processing instructions at nearly the same rate as a single thread running on the core. Intel HT Technology augments other advanced architectural features, higher clock speeds, and additional cores with a capability that is relatively inexpensive in terms of space on the silicon and production cost.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a:t>
            </a:fld>
            <a:endParaRPr lang="en-US"/>
          </a:p>
        </p:txBody>
      </p:sp>
    </p:spTree>
    <p:extLst>
      <p:ext uri="{BB962C8B-B14F-4D97-AF65-F5344CB8AC3E}">
        <p14:creationId xmlns:p14="http://schemas.microsoft.com/office/powerpoint/2010/main" val="2571358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SRAM is an integrated circuit</a:t>
            </a:r>
            <a:r>
              <a:rPr lang="en-US" baseline="0" dirty="0"/>
              <a:t> whose elements combine to make up memory arrays.</a:t>
            </a:r>
          </a:p>
          <a:p>
            <a:r>
              <a:rPr lang="en-US" baseline="0" dirty="0"/>
              <a:t>In figure: the memory chip can store 4 million 32 bit data.</a:t>
            </a:r>
          </a:p>
          <a:p>
            <a:r>
              <a:rPr lang="en-US" b="1" baseline="0" dirty="0"/>
              <a:t>For 4 million addresses: 2^22, you need address lines</a:t>
            </a:r>
            <a:r>
              <a:rPr lang="en-US" baseline="0" dirty="0"/>
              <a:t>.</a:t>
            </a:r>
          </a:p>
          <a:p>
            <a:r>
              <a:rPr lang="en-US" baseline="0" dirty="0"/>
              <a:t>Data in/out: 8 + 8</a:t>
            </a:r>
          </a:p>
          <a:p>
            <a:r>
              <a:rPr lang="en-US" baseline="0" dirty="0"/>
              <a:t>Additionally, need 3 control lines (Chip select, Write enable, Output enable)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32</a:t>
            </a:fld>
            <a:endParaRPr lang="en-US"/>
          </a:p>
        </p:txBody>
      </p:sp>
    </p:spTree>
    <p:extLst>
      <p:ext uri="{BB962C8B-B14F-4D97-AF65-F5344CB8AC3E}">
        <p14:creationId xmlns:p14="http://schemas.microsoft.com/office/powerpoint/2010/main" val="171809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34</a:t>
            </a:fld>
            <a:endParaRPr lang="en-US"/>
          </a:p>
        </p:txBody>
      </p:sp>
    </p:spTree>
    <p:extLst>
      <p:ext uri="{BB962C8B-B14F-4D97-AF65-F5344CB8AC3E}">
        <p14:creationId xmlns:p14="http://schemas.microsoft.com/office/powerpoint/2010/main" val="25966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fld id="{A6821D61-D015-4274-B894-314414003888}" type="slidenum">
              <a:rPr lang="en-US" smtClean="0"/>
              <a:pPr/>
              <a:t>35</a:t>
            </a:fld>
            <a:endParaRPr lang="en-US"/>
          </a:p>
        </p:txBody>
      </p:sp>
    </p:spTree>
    <p:extLst>
      <p:ext uri="{BB962C8B-B14F-4D97-AF65-F5344CB8AC3E}">
        <p14:creationId xmlns:p14="http://schemas.microsoft.com/office/powerpoint/2010/main" val="1581053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Flash memory: Toshiba (1980)</a:t>
            </a:r>
          </a:p>
          <a:p>
            <a:r>
              <a:rPr lang="en-US" dirty="0"/>
              <a:t>Uses</a:t>
            </a:r>
            <a:r>
              <a:rPr lang="en-US" baseline="0" dirty="0"/>
              <a:t> “floating-gate transistors”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36</a:t>
            </a:fld>
            <a:endParaRPr lang="en-US"/>
          </a:p>
        </p:txBody>
      </p:sp>
    </p:spTree>
    <p:extLst>
      <p:ext uri="{BB962C8B-B14F-4D97-AF65-F5344CB8AC3E}">
        <p14:creationId xmlns:p14="http://schemas.microsoft.com/office/powerpoint/2010/main" val="397410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we talk</a:t>
            </a:r>
            <a:r>
              <a:rPr lang="en-US" baseline="0" dirty="0"/>
              <a:t> about memory wall as an impediment to continuing increase in sequential computing performance and we said that the problem is that memory cannot keep up feeding the raw number crunching capability of the CPU.</a:t>
            </a:r>
          </a:p>
          <a:p>
            <a:r>
              <a:rPr lang="en-US" baseline="0" dirty="0"/>
              <a:t>But then, </a:t>
            </a:r>
            <a:r>
              <a:rPr lang="en-US" b="1" baseline="0" dirty="0"/>
              <a:t>how can parallel computing be the answer</a:t>
            </a:r>
            <a:r>
              <a:rPr lang="en-US" baseline="0" dirty="0"/>
              <a:t>? How could memory serve now multiple “consumers” and yet overall performance increase?</a:t>
            </a:r>
          </a:p>
          <a:p>
            <a:endParaRPr lang="en-US" baseline="0" dirty="0"/>
          </a:p>
          <a:p>
            <a:r>
              <a:rPr lang="en-US" baseline="0" dirty="0"/>
              <a:t>To explain this, we note that memory performance is related to two key concepts:</a:t>
            </a:r>
          </a:p>
          <a:p>
            <a:pPr marL="174913" indent="-174913">
              <a:buFont typeface="Arial" panose="020B0604020202020204" pitchFamily="34" charset="0"/>
              <a:buChar char="•"/>
            </a:pPr>
            <a:r>
              <a:rPr lang="en-US" baseline="0" dirty="0"/>
              <a:t>latency</a:t>
            </a:r>
          </a:p>
          <a:p>
            <a:pPr marL="174913" indent="-174913">
              <a:buFont typeface="Arial" panose="020B0604020202020204" pitchFamily="34" charset="0"/>
              <a:buChar char="•"/>
            </a:pPr>
            <a:r>
              <a:rPr lang="en-US" baseline="0" dirty="0"/>
              <a:t>bandwidth</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38</a:t>
            </a:fld>
            <a:endParaRPr lang="en-US"/>
          </a:p>
        </p:txBody>
      </p:sp>
    </p:spTree>
    <p:extLst>
      <p:ext uri="{BB962C8B-B14F-4D97-AF65-F5344CB8AC3E}">
        <p14:creationId xmlns:p14="http://schemas.microsoft.com/office/powerpoint/2010/main" val="133586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871" fontAlgn="base">
              <a:spcBef>
                <a:spcPct val="30000"/>
              </a:spcBef>
              <a:spcAft>
                <a:spcPct val="0"/>
              </a:spcAft>
              <a:defRPr/>
            </a:pPr>
            <a:r>
              <a:rPr lang="en-US" dirty="0">
                <a:latin typeface="Arial" pitchFamily="34" charset="0"/>
              </a:rPr>
              <a:t>A single issue pipelined processor that operates at 2 GHz could in theory execute one instruction every 0.5 nanoseconds. SRAM has access times in that range; DRAM memory has access times about 50 times slower. In an ideal world, one would have all data available in SRAM so that the processor can work at capacity. Since SRAM is expensive and bulky only a small amount is available in the processor to store both data and instructions. This small amount of memory is called </a:t>
            </a:r>
            <a:r>
              <a:rPr lang="en-US" b="1" dirty="0">
                <a:latin typeface="Arial" pitchFamily="34" charset="0"/>
              </a:rPr>
              <a:t>cache memory</a:t>
            </a:r>
            <a:r>
              <a:rPr lang="en-US" dirty="0">
                <a:latin typeface="Arial" pitchFamily="34"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40</a:t>
            </a:fld>
            <a:endParaRPr lang="en-US"/>
          </a:p>
        </p:txBody>
      </p:sp>
    </p:spTree>
    <p:extLst>
      <p:ext uri="{BB962C8B-B14F-4D97-AF65-F5344CB8AC3E}">
        <p14:creationId xmlns:p14="http://schemas.microsoft.com/office/powerpoint/2010/main" val="167519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also uses “better components” than L2</a:t>
            </a:r>
          </a:p>
        </p:txBody>
      </p:sp>
      <p:sp>
        <p:nvSpPr>
          <p:cNvPr id="4" name="Slide Number Placeholder 3"/>
          <p:cNvSpPr>
            <a:spLocks noGrp="1"/>
          </p:cNvSpPr>
          <p:nvPr>
            <p:ph type="sldNum" sz="quarter" idx="10"/>
          </p:nvPr>
        </p:nvSpPr>
        <p:spPr/>
        <p:txBody>
          <a:bodyPr/>
          <a:lstStyle/>
          <a:p>
            <a:fld id="{A6821D61-D015-4274-B894-314414003888}" type="slidenum">
              <a:rPr lang="en-US" smtClean="0"/>
              <a:pPr/>
              <a:t>41</a:t>
            </a:fld>
            <a:endParaRPr lang="en-US"/>
          </a:p>
        </p:txBody>
      </p:sp>
    </p:spTree>
    <p:extLst>
      <p:ext uri="{BB962C8B-B14F-4D97-AF65-F5344CB8AC3E}">
        <p14:creationId xmlns:p14="http://schemas.microsoft.com/office/powerpoint/2010/main" val="467287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674452" y="557429"/>
            <a:ext cx="656182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endParaRPr lang="en-US"/>
          </a:p>
        </p:txBody>
      </p:sp>
      <p:sp>
        <p:nvSpPr>
          <p:cNvPr id="73731" name="Rectangle 2"/>
          <p:cNvSpPr txBox="1">
            <a:spLocks noGrp="1" noChangeArrowheads="1"/>
          </p:cNvSpPr>
          <p:nvPr>
            <p:ph type="body"/>
          </p:nvPr>
        </p:nvSpPr>
        <p:spPr>
          <a:xfrm>
            <a:off x="1322196" y="3496299"/>
            <a:ext cx="7266336" cy="3312617"/>
          </a:xfrm>
          <a:noFill/>
          <a:ln/>
        </p:spPr>
        <p:txBody>
          <a:bodyPr wrap="none" lIns="97009" tIns="48504" rIns="97009" bIns="48504" anchor="ctr"/>
          <a:lstStyle/>
          <a:p>
            <a:endParaRPr lang="en-US"/>
          </a:p>
        </p:txBody>
      </p:sp>
    </p:spTree>
    <p:extLst>
      <p:ext uri="{BB962C8B-B14F-4D97-AF65-F5344CB8AC3E}">
        <p14:creationId xmlns:p14="http://schemas.microsoft.com/office/powerpoint/2010/main" val="361690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691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04882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Intel HT Technology improves performance through increased instruction level parallelism by having two threads with independent instruction streams, eliminating data dependencies between threads and increasing utilization of the available execution units. This effect typically increases the number of instructions executed in a given amount of time within a core, as shown in Figure 3. The impact of this greater efficiency is experienced by users as higher throughput (since more work gets completed per clock cycle) and higher performance per watt (since fewer idle execution units consume power without contributing to performance). In addition, when one thread has a cache miss, branch </a:t>
            </a:r>
            <a:r>
              <a:rPr lang="en-US" sz="1200" b="0" i="0" kern="1200" dirty="0" err="1">
                <a:solidFill>
                  <a:schemeClr val="tx1"/>
                </a:solidFill>
                <a:effectLst/>
                <a:latin typeface="Arial" pitchFamily="34" charset="0"/>
                <a:ea typeface="+mn-ea"/>
                <a:cs typeface="+mn-cs"/>
              </a:rPr>
              <a:t>mispredict</a:t>
            </a:r>
            <a:r>
              <a:rPr lang="en-US" sz="1200" b="0" i="0" kern="1200" dirty="0">
                <a:solidFill>
                  <a:schemeClr val="tx1"/>
                </a:solidFill>
                <a:effectLst/>
                <a:latin typeface="Arial" pitchFamily="34" charset="0"/>
                <a:ea typeface="+mn-ea"/>
                <a:cs typeface="+mn-cs"/>
              </a:rPr>
              <a:t>, or any other pipeline stall, the other thread continues processing instructions at nearly the same rate as a single thread running on the core. Intel HT Technology augments other advanced architectural features, higher clock speeds, and additional cores with a capability that is relatively inexpensive in terms of space on the silicon and production cost.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10</a:t>
            </a:fld>
            <a:endParaRPr lang="en-US"/>
          </a:p>
        </p:txBody>
      </p:sp>
    </p:spTree>
    <p:extLst>
      <p:ext uri="{BB962C8B-B14F-4D97-AF65-F5344CB8AC3E}">
        <p14:creationId xmlns:p14="http://schemas.microsoft.com/office/powerpoint/2010/main" val="16721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95044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50</a:t>
            </a:fld>
            <a:endParaRPr lang="en-US"/>
          </a:p>
        </p:txBody>
      </p:sp>
    </p:spTree>
    <p:extLst>
      <p:ext uri="{BB962C8B-B14F-4D97-AF65-F5344CB8AC3E}">
        <p14:creationId xmlns:p14="http://schemas.microsoft.com/office/powerpoint/2010/main" val="225037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53</a:t>
            </a:fld>
            <a:endParaRPr lang="en-US"/>
          </a:p>
        </p:txBody>
      </p:sp>
    </p:spTree>
    <p:extLst>
      <p:ext uri="{BB962C8B-B14F-4D97-AF65-F5344CB8AC3E}">
        <p14:creationId xmlns:p14="http://schemas.microsoft.com/office/powerpoint/2010/main" val="40993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t>
            </a:r>
            <a:r>
              <a:rPr lang="en-US" baseline="0" dirty="0"/>
              <a:t> </a:t>
            </a:r>
            <a:r>
              <a:rPr lang="en-US" dirty="0"/>
              <a:t>Lots of good stuff here: https://software.intel.com/en-us/articles/performance-insights-to-intel-hyper-threading-technology (article by  Antonio Valles (Intel))</a:t>
            </a:r>
          </a:p>
        </p:txBody>
      </p:sp>
      <p:sp>
        <p:nvSpPr>
          <p:cNvPr id="4" name="Slide Number Placeholder 3"/>
          <p:cNvSpPr>
            <a:spLocks noGrp="1"/>
          </p:cNvSpPr>
          <p:nvPr>
            <p:ph type="sldNum" sz="quarter" idx="10"/>
          </p:nvPr>
        </p:nvSpPr>
        <p:spPr/>
        <p:txBody>
          <a:bodyPr/>
          <a:lstStyle/>
          <a:p>
            <a:fld id="{A6821D61-D015-4274-B894-314414003888}" type="slidenum">
              <a:rPr lang="en-US" smtClean="0"/>
              <a:pPr/>
              <a:t>11</a:t>
            </a:fld>
            <a:endParaRPr lang="en-US"/>
          </a:p>
        </p:txBody>
      </p:sp>
    </p:spTree>
    <p:extLst>
      <p:ext uri="{BB962C8B-B14F-4D97-AF65-F5344CB8AC3E}">
        <p14:creationId xmlns:p14="http://schemas.microsoft.com/office/powerpoint/2010/main" val="40290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DAN -</a:t>
            </a:r>
            <a:r>
              <a:rPr lang="en-US" baseline="0" dirty="0"/>
              <a:t> </a:t>
            </a:r>
            <a:r>
              <a:rPr lang="en-US" dirty="0"/>
              <a:t>Lots of good stuff here: https://software.intel.com/en-us/articles/performance-insights-to-intel-hyper-threading-technology</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12</a:t>
            </a:fld>
            <a:endParaRPr lang="en-US"/>
          </a:p>
        </p:txBody>
      </p:sp>
    </p:spTree>
    <p:extLst>
      <p:ext uri="{BB962C8B-B14F-4D97-AF65-F5344CB8AC3E}">
        <p14:creationId xmlns:p14="http://schemas.microsoft.com/office/powerpoint/2010/main" val="290318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20</a:t>
            </a:fld>
            <a:endParaRPr lang="en-US"/>
          </a:p>
        </p:txBody>
      </p:sp>
    </p:spTree>
    <p:extLst>
      <p:ext uri="{BB962C8B-B14F-4D97-AF65-F5344CB8AC3E}">
        <p14:creationId xmlns:p14="http://schemas.microsoft.com/office/powerpoint/2010/main" val="76086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23</a:t>
            </a:fld>
            <a:endParaRPr lang="en-US"/>
          </a:p>
        </p:txBody>
      </p:sp>
    </p:spTree>
    <p:extLst>
      <p:ext uri="{BB962C8B-B14F-4D97-AF65-F5344CB8AC3E}">
        <p14:creationId xmlns:p14="http://schemas.microsoft.com/office/powerpoint/2010/main" val="135684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Wall relationship:  power dissipation is proportional to frequency</a:t>
            </a:r>
          </a:p>
          <a:p>
            <a:endParaRPr lang="en-US" dirty="0"/>
          </a:p>
          <a:p>
            <a:r>
              <a:rPr lang="en-US" dirty="0"/>
              <a:t>RISC:  </a:t>
            </a:r>
            <a:r>
              <a:rPr lang="en-US" b="1" dirty="0"/>
              <a:t>large IC</a:t>
            </a:r>
            <a:r>
              <a:rPr lang="en-US" dirty="0"/>
              <a:t>, small CPI</a:t>
            </a:r>
          </a:p>
          <a:p>
            <a:r>
              <a:rPr lang="en-US" dirty="0"/>
              <a:t>CISC:  small IC, </a:t>
            </a:r>
            <a:r>
              <a:rPr lang="en-US" b="1" dirty="0"/>
              <a:t>large CPI</a:t>
            </a:r>
          </a:p>
          <a:p>
            <a:r>
              <a:rPr lang="en-US" dirty="0"/>
              <a:t>Tweaking CPI</a:t>
            </a:r>
            <a:r>
              <a:rPr lang="en-US" baseline="0" dirty="0"/>
              <a:t> – the goal of ILP (but that seems to have exhausted its capabilities: “ILP wall”)</a:t>
            </a:r>
            <a:endParaRPr lang="en-US" dirty="0"/>
          </a:p>
          <a:p>
            <a:endParaRPr lang="en-US" dirty="0"/>
          </a:p>
          <a:p>
            <a:r>
              <a:rPr lang="en-US" dirty="0"/>
              <a:t>Parallel computing:  do more</a:t>
            </a:r>
            <a:r>
              <a:rPr lang="en-US" baseline="0" dirty="0"/>
              <a:t> of this in parallel</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24</a:t>
            </a:fld>
            <a:endParaRPr lang="en-US"/>
          </a:p>
        </p:txBody>
      </p:sp>
    </p:spTree>
    <p:extLst>
      <p:ext uri="{BB962C8B-B14F-4D97-AF65-F5344CB8AC3E}">
        <p14:creationId xmlns:p14="http://schemas.microsoft.com/office/powerpoint/2010/main" val="3640011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mn-cs"/>
              </a:rPr>
              <a:t>SPEC</a:t>
            </a:r>
            <a:r>
              <a:rPr lang="en-US" sz="1200" b="0" i="0" kern="1200" dirty="0">
                <a:solidFill>
                  <a:schemeClr val="tx1"/>
                </a:solidFill>
                <a:effectLst/>
                <a:latin typeface="Arial" pitchFamily="34" charset="0"/>
                <a:ea typeface="+mn-ea"/>
                <a:cs typeface="+mn-cs"/>
              </a:rPr>
              <a:t>: Standard Performance Evaluation Corporation (non-profit)</a:t>
            </a:r>
            <a:endParaRPr lang="en-US" b="0" dirty="0"/>
          </a:p>
          <a:p>
            <a:r>
              <a:rPr lang="en-US" dirty="0"/>
              <a:t>Different processors are better at different things.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26</a:t>
            </a:fld>
            <a:endParaRPr lang="en-US"/>
          </a:p>
        </p:txBody>
      </p:sp>
    </p:spTree>
    <p:extLst>
      <p:ext uri="{BB962C8B-B14F-4D97-AF65-F5344CB8AC3E}">
        <p14:creationId xmlns:p14="http://schemas.microsoft.com/office/powerpoint/2010/main" val="100734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 with CPI=10 : </a:t>
            </a:r>
            <a:r>
              <a:rPr lang="en-US" b="1" dirty="0" err="1"/>
              <a:t>combinatorics</a:t>
            </a:r>
            <a:r>
              <a:rPr lang="en-US" dirty="0"/>
              <a:t>, likely many memory accesses “all over the place”.  </a:t>
            </a:r>
            <a:br>
              <a:rPr lang="en-US" dirty="0"/>
            </a:br>
            <a:r>
              <a:rPr lang="en-US" dirty="0"/>
              <a:t>This segues in the next segment, where we will discuss memory-related</a:t>
            </a:r>
            <a:r>
              <a:rPr lang="en-US" baseline="0" dirty="0"/>
              <a:t> issues.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28</a:t>
            </a:fld>
            <a:endParaRPr lang="en-US"/>
          </a:p>
        </p:txBody>
      </p:sp>
    </p:spTree>
    <p:extLst>
      <p:ext uri="{BB962C8B-B14F-4D97-AF65-F5344CB8AC3E}">
        <p14:creationId xmlns:p14="http://schemas.microsoft.com/office/powerpoint/2010/main" val="320361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jpeg"/><Relationship Id="rId7" Type="http://schemas.openxmlformats.org/officeDocument/2006/relationships/hyperlink" Target="http://www.google.com/url?sa=i&amp;rct=j&amp;q=&amp;esrc=s&amp;source=images&amp;cd=&amp;cad=rja&amp;uact=8&amp;ved=0ahUKEwj93_aDlf_KAhVCXR4KHbAiDIoQjRwIBw&amp;url=http://www.pcmag.com/article2/0,2817,2419884,00.asp&amp;psig=AFQjCNHi1OjG5ApxQhqv_dyCgDMiSF66ZA&amp;ust=1455811067509630"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anandtech.com/show/6993/intel-iris-pro-5200-graphics-review-core-i74950hq-tested/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r>
              <a:rPr lang="en-US" sz="2400" dirty="0"/>
              <a:t/>
            </a:r>
            <a:br>
              <a:rPr lang="en-US" sz="2400" dirty="0"/>
            </a:br>
            <a:r>
              <a:rPr lang="en-US" sz="2400" dirty="0"/>
              <a:t>[Spring 2020]</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04</a:t>
            </a:r>
          </a:p>
          <a:p>
            <a:r>
              <a:rPr lang="en-US" dirty="0"/>
              <a:t>01/29/2019</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2020</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Intel’s HTT Feature</a:t>
            </a:r>
          </a:p>
        </p:txBody>
      </p:sp>
      <p:sp>
        <p:nvSpPr>
          <p:cNvPr id="3" name="Content Placeholder 2"/>
          <p:cNvSpPr>
            <a:spLocks noGrp="1"/>
          </p:cNvSpPr>
          <p:nvPr>
            <p:ph idx="1"/>
          </p:nvPr>
        </p:nvSpPr>
        <p:spPr/>
        <p:txBody>
          <a:bodyPr>
            <a:normAutofit lnSpcReduction="10000"/>
          </a:bodyPr>
          <a:lstStyle/>
          <a:p>
            <a:endParaRPr lang="en-US" dirty="0"/>
          </a:p>
          <a:p>
            <a:r>
              <a:rPr lang="en-US" dirty="0" smtClean="0"/>
              <a:t>In general, TLP requires the participation of the Operating System (OS)</a:t>
            </a:r>
          </a:p>
          <a:p>
            <a:endParaRPr lang="en-US" dirty="0"/>
          </a:p>
          <a:p>
            <a:r>
              <a:rPr lang="en-US" dirty="0" smtClean="0"/>
              <a:t>The OS sees one physical chip as two virtual chips; OS “talks” to both of them</a:t>
            </a:r>
            <a:endParaRPr lang="en-US" dirty="0"/>
          </a:p>
          <a:p>
            <a:endParaRPr lang="en-US" sz="2300" dirty="0"/>
          </a:p>
          <a:p>
            <a:r>
              <a:rPr lang="en-US" sz="2300" dirty="0"/>
              <a:t>Is HHT helpful?</a:t>
            </a:r>
          </a:p>
          <a:p>
            <a:pPr lvl="1"/>
            <a:r>
              <a:rPr lang="en-US" sz="1900" dirty="0"/>
              <a:t>Yes: when running two modestly demanding </a:t>
            </a:r>
            <a:r>
              <a:rPr lang="en-US" sz="1900" dirty="0" smtClean="0"/>
              <a:t>processes</a:t>
            </a:r>
            <a:endParaRPr lang="en-US" sz="1900" dirty="0"/>
          </a:p>
          <a:p>
            <a:pPr lvl="2"/>
            <a:r>
              <a:rPr lang="en-US" sz="1700" dirty="0"/>
              <a:t>Example: Running </a:t>
            </a:r>
            <a:r>
              <a:rPr lang="en-US" sz="1700" dirty="0" smtClean="0"/>
              <a:t>MS-Word </a:t>
            </a:r>
            <a:r>
              <a:rPr lang="en-US" sz="1700" dirty="0"/>
              <a:t>and </a:t>
            </a:r>
            <a:r>
              <a:rPr lang="en-US" sz="1700" dirty="0" smtClean="0"/>
              <a:t>Spotify </a:t>
            </a:r>
            <a:r>
              <a:rPr lang="en-US" sz="1700" dirty="0"/>
              <a:t>at the same time</a:t>
            </a:r>
          </a:p>
          <a:p>
            <a:pPr lvl="3"/>
            <a:r>
              <a:rPr lang="en-US" sz="1400" dirty="0"/>
              <a:t>Execution threads are independent, when one execution </a:t>
            </a:r>
            <a:r>
              <a:rPr lang="en-US" sz="1400" dirty="0" smtClean="0"/>
              <a:t>thread </a:t>
            </a:r>
            <a:r>
              <a:rPr lang="en-US" sz="1400" dirty="0"/>
              <a:t>stalls the other can be picked up and </a:t>
            </a:r>
            <a:r>
              <a:rPr lang="en-US" sz="1400" dirty="0" smtClean="0"/>
              <a:t>its PC advanced</a:t>
            </a:r>
            <a:endParaRPr lang="en-US" sz="1400" dirty="0"/>
          </a:p>
          <a:p>
            <a:pPr lvl="1"/>
            <a:endParaRPr lang="en-US" sz="1800" dirty="0"/>
          </a:p>
          <a:p>
            <a:pPr lvl="1"/>
            <a:r>
              <a:rPr lang="en-US" sz="1800" dirty="0"/>
              <a:t>No: high performance computing, when one stream of instruction saturates the memory bandwidth</a:t>
            </a:r>
          </a:p>
          <a:p>
            <a:pPr lvl="2"/>
            <a:r>
              <a:rPr lang="en-US" sz="1600" dirty="0"/>
              <a:t>Nothing left for anybody else to step in and nibble on excess-hardware </a:t>
            </a:r>
            <a:r>
              <a:rPr lang="en-US" sz="1600" dirty="0" smtClean="0"/>
              <a:t>leftover</a:t>
            </a:r>
          </a:p>
          <a:p>
            <a:pPr lvl="2"/>
            <a:endParaRPr lang="en-US" sz="1600" dirty="0"/>
          </a:p>
          <a:p>
            <a:r>
              <a:rPr lang="en-US" dirty="0"/>
              <a:t>NOTE: as of recently, the trend has been for TLP to be scaled back owing to security issues</a:t>
            </a:r>
            <a:endParaRPr lang="en-US" sz="22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10</a:t>
            </a:fld>
            <a:endParaRPr lang="en-US" altLang="en-US"/>
          </a:p>
        </p:txBody>
      </p:sp>
    </p:spTree>
    <p:extLst>
      <p:ext uri="{BB962C8B-B14F-4D97-AF65-F5344CB8AC3E}">
        <p14:creationId xmlns:p14="http://schemas.microsoft.com/office/powerpoint/2010/main" val="729911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 Intel’s perspective</a:t>
            </a:r>
          </a:p>
        </p:txBody>
      </p:sp>
      <p:sp>
        <p:nvSpPr>
          <p:cNvPr id="3" name="Content Placeholder 2"/>
          <p:cNvSpPr>
            <a:spLocks noGrp="1"/>
          </p:cNvSpPr>
          <p:nvPr>
            <p:ph idx="1"/>
          </p:nvPr>
        </p:nvSpPr>
        <p:spPr>
          <a:xfrm>
            <a:off x="486076" y="4410870"/>
            <a:ext cx="11372248" cy="2166937"/>
          </a:xfrm>
        </p:spPr>
        <p:txBody>
          <a:bodyPr>
            <a:normAutofit/>
          </a:bodyPr>
          <a:lstStyle/>
          <a:p>
            <a:endParaRPr lang="en-US" sz="2000" dirty="0"/>
          </a:p>
          <a:p>
            <a:r>
              <a:rPr lang="en-US" sz="2000" dirty="0"/>
              <a:t>Highlights:</a:t>
            </a:r>
          </a:p>
          <a:p>
            <a:pPr lvl="1"/>
            <a:endParaRPr lang="en-US" sz="1600" dirty="0"/>
          </a:p>
          <a:p>
            <a:pPr lvl="1"/>
            <a:r>
              <a:rPr lang="en-US" sz="1600" dirty="0"/>
              <a:t>The processor core maintains two architectural states, each of which can support its own execution thread </a:t>
            </a:r>
          </a:p>
          <a:p>
            <a:pPr lvl="1"/>
            <a:endParaRPr lang="en-US" sz="1600" dirty="0"/>
          </a:p>
          <a:p>
            <a:pPr lvl="1"/>
            <a:r>
              <a:rPr lang="en-US" sz="1600" dirty="0"/>
              <a:t>Many of the internal </a:t>
            </a:r>
            <a:r>
              <a:rPr lang="en-US" sz="1600" dirty="0" err="1"/>
              <a:t>microarchitectural</a:t>
            </a:r>
            <a:r>
              <a:rPr lang="en-US" sz="1600" dirty="0"/>
              <a:t> hardware resources are shared between the two threads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11</a:t>
            </a:fld>
            <a:endParaRPr lang="en-US" altLang="en-US"/>
          </a:p>
        </p:txBody>
      </p:sp>
      <p:pic>
        <p:nvPicPr>
          <p:cNvPr id="5" name="Picture 4"/>
          <p:cNvPicPr>
            <a:picLocks noChangeAspect="1"/>
          </p:cNvPicPr>
          <p:nvPr/>
        </p:nvPicPr>
        <p:blipFill>
          <a:blip r:embed="rId3"/>
          <a:stretch>
            <a:fillRect/>
          </a:stretch>
        </p:blipFill>
        <p:spPr>
          <a:xfrm>
            <a:off x="3054440" y="1490618"/>
            <a:ext cx="4572000" cy="2781300"/>
          </a:xfrm>
          <a:prstGeom prst="rect">
            <a:avLst/>
          </a:prstGeom>
        </p:spPr>
      </p:pic>
      <p:sp>
        <p:nvSpPr>
          <p:cNvPr id="6" name="Rectangle 5"/>
          <p:cNvSpPr/>
          <p:nvPr/>
        </p:nvSpPr>
        <p:spPr>
          <a:xfrm>
            <a:off x="81353" y="6522143"/>
            <a:ext cx="713657" cy="276999"/>
          </a:xfrm>
          <a:prstGeom prst="rect">
            <a:avLst/>
          </a:prstGeom>
        </p:spPr>
        <p:txBody>
          <a:bodyPr wrap="none">
            <a:spAutoFit/>
          </a:bodyPr>
          <a:lstStyle/>
          <a:p>
            <a:r>
              <a:rPr lang="en-US" sz="1200" dirty="0">
                <a:latin typeface="+mj-lt"/>
              </a:rPr>
              <a:t>[Intel]</a:t>
            </a:r>
            <a:r>
              <a:rPr lang="en-US" sz="1200" dirty="0">
                <a:latin typeface="+mj-lt"/>
                <a:sym typeface="Symbol" panose="05050102010706020507" pitchFamily="18" charset="2"/>
              </a:rPr>
              <a:t></a:t>
            </a:r>
            <a:endParaRPr lang="en-US" sz="1200" dirty="0">
              <a:latin typeface="+mj-lt"/>
            </a:endParaRPr>
          </a:p>
        </p:txBody>
      </p:sp>
    </p:spTree>
    <p:extLst>
      <p:ext uri="{BB962C8B-B14F-4D97-AF65-F5344CB8AC3E}">
        <p14:creationId xmlns:p14="http://schemas.microsoft.com/office/powerpoint/2010/main" val="4023893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 The Bottom Line</a:t>
            </a:r>
          </a:p>
        </p:txBody>
      </p:sp>
      <p:sp>
        <p:nvSpPr>
          <p:cNvPr id="3" name="Content Placeholder 2"/>
          <p:cNvSpPr>
            <a:spLocks noGrp="1"/>
          </p:cNvSpPr>
          <p:nvPr>
            <p:ph idx="1"/>
          </p:nvPr>
        </p:nvSpPr>
        <p:spPr/>
        <p:txBody>
          <a:bodyPr>
            <a:normAutofit lnSpcReduction="10000"/>
          </a:bodyPr>
          <a:lstStyle/>
          <a:p>
            <a:endParaRPr lang="en-US" sz="2000" dirty="0"/>
          </a:p>
          <a:p>
            <a:r>
              <a:rPr lang="en-US" sz="2000" dirty="0"/>
              <a:t>Essentially, one physical core shows up as two virtual cores </a:t>
            </a:r>
          </a:p>
          <a:p>
            <a:endParaRPr lang="en-US" sz="2200" dirty="0"/>
          </a:p>
          <a:p>
            <a:endParaRPr lang="en-US" sz="2000" dirty="0"/>
          </a:p>
          <a:p>
            <a:r>
              <a:rPr lang="en-US" sz="2000" dirty="0"/>
              <a:t>Why is it good?</a:t>
            </a:r>
          </a:p>
          <a:p>
            <a:pPr lvl="1"/>
            <a:r>
              <a:rPr lang="en-US" sz="1800" dirty="0"/>
              <a:t>More execution units within the ALU are used at any given time</a:t>
            </a:r>
          </a:p>
          <a:p>
            <a:pPr lvl="2"/>
            <a:r>
              <a:rPr lang="en-US" sz="1600" dirty="0"/>
              <a:t>Higher utilization rate of the hardware assets</a:t>
            </a:r>
          </a:p>
          <a:p>
            <a:pPr lvl="1"/>
            <a:r>
              <a:rPr lang="en-US" sz="1800" dirty="0"/>
              <a:t>When one execution thread stalls (has a cache miss, branch </a:t>
            </a:r>
            <a:r>
              <a:rPr lang="en-US" sz="1800" dirty="0" err="1"/>
              <a:t>mispredict</a:t>
            </a:r>
            <a:r>
              <a:rPr lang="en-US" sz="1800" dirty="0"/>
              <a:t>, pipeline bubble, etc.), the other execution thread continues processing instructions at nearly the same rate as a single thread running on the core</a:t>
            </a:r>
          </a:p>
          <a:p>
            <a:pPr lvl="1"/>
            <a:endParaRPr lang="en-US" sz="1800" dirty="0"/>
          </a:p>
          <a:p>
            <a:endParaRPr lang="en-US" sz="2200" dirty="0"/>
          </a:p>
          <a:p>
            <a:endParaRPr lang="en-US" sz="2000" dirty="0"/>
          </a:p>
          <a:p>
            <a:r>
              <a:rPr lang="en-US" sz="2000" dirty="0"/>
              <a:t>NOTE: HTT is one manifestation of what </a:t>
            </a:r>
            <a:r>
              <a:rPr lang="en-US" sz="2000" dirty="0" smtClean="0">
                <a:solidFill>
                  <a:srgbClr val="00B050"/>
                </a:solidFill>
              </a:rPr>
              <a:t>TLP</a:t>
            </a:r>
            <a:endParaRPr lang="en-US" sz="2000" dirty="0">
              <a:solidFill>
                <a:srgbClr val="00B050"/>
              </a:solidFill>
            </a:endParaRPr>
          </a:p>
          <a:p>
            <a:pPr lvl="1"/>
            <a:r>
              <a:rPr lang="en-US" sz="1500" dirty="0" smtClean="0"/>
              <a:t>IBM</a:t>
            </a:r>
            <a:r>
              <a:rPr lang="en-US" sz="1500" dirty="0"/>
              <a:t>, AMD (Zen micro-architecture) do it too</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12</a:t>
            </a:fld>
            <a:endParaRPr lang="en-US" altLang="en-US"/>
          </a:p>
        </p:txBody>
      </p:sp>
      <p:pic>
        <p:nvPicPr>
          <p:cNvPr id="6" name="Picture 5"/>
          <p:cNvPicPr>
            <a:picLocks noChangeAspect="1"/>
          </p:cNvPicPr>
          <p:nvPr/>
        </p:nvPicPr>
        <p:blipFill>
          <a:blip r:embed="rId3"/>
          <a:stretch>
            <a:fillRect/>
          </a:stretch>
        </p:blipFill>
        <p:spPr>
          <a:xfrm>
            <a:off x="7533373" y="1115879"/>
            <a:ext cx="3314700" cy="2400300"/>
          </a:xfrm>
          <a:prstGeom prst="rect">
            <a:avLst/>
          </a:prstGeom>
        </p:spPr>
      </p:pic>
      <p:sp>
        <p:nvSpPr>
          <p:cNvPr id="7" name="Rectangle 6"/>
          <p:cNvSpPr/>
          <p:nvPr/>
        </p:nvSpPr>
        <p:spPr>
          <a:xfrm>
            <a:off x="76541" y="6497972"/>
            <a:ext cx="713657" cy="276999"/>
          </a:xfrm>
          <a:prstGeom prst="rect">
            <a:avLst/>
          </a:prstGeom>
        </p:spPr>
        <p:txBody>
          <a:bodyPr wrap="none">
            <a:spAutoFit/>
          </a:bodyPr>
          <a:lstStyle/>
          <a:p>
            <a:r>
              <a:rPr lang="en-US" sz="1200" dirty="0">
                <a:latin typeface="+mj-lt"/>
              </a:rPr>
              <a:t>[Intel]</a:t>
            </a:r>
            <a:r>
              <a:rPr lang="en-US" sz="1200" dirty="0">
                <a:latin typeface="+mj-lt"/>
                <a:sym typeface="Symbol" panose="05050102010706020507" pitchFamily="18" charset="2"/>
              </a:rPr>
              <a:t></a:t>
            </a:r>
            <a:endParaRPr lang="en-US" sz="1200" dirty="0">
              <a:latin typeface="+mj-lt"/>
            </a:endParaRPr>
          </a:p>
        </p:txBody>
      </p:sp>
    </p:spTree>
    <p:extLst>
      <p:ext uri="{BB962C8B-B14F-4D97-AF65-F5344CB8AC3E}">
        <p14:creationId xmlns:p14="http://schemas.microsoft.com/office/powerpoint/2010/main" val="140583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further discussion</a:t>
            </a:r>
          </a:p>
        </p:txBody>
      </p:sp>
      <p:sp>
        <p:nvSpPr>
          <p:cNvPr id="3" name="Content Placeholder 2"/>
          <p:cNvSpPr>
            <a:spLocks noGrp="1"/>
          </p:cNvSpPr>
          <p:nvPr>
            <p:ph sz="half" idx="1"/>
          </p:nvPr>
        </p:nvSpPr>
        <p:spPr/>
        <p:txBody>
          <a:bodyPr>
            <a:normAutofit lnSpcReduction="10000"/>
          </a:bodyPr>
          <a:lstStyle/>
          <a:p>
            <a:r>
              <a:rPr lang="en-US" dirty="0"/>
              <a:t>Multi-threading, a possible taxonomy (Hennessey &amp; Paterson)</a:t>
            </a:r>
          </a:p>
          <a:p>
            <a:endParaRPr lang="en-US" dirty="0"/>
          </a:p>
          <a:p>
            <a:pPr lvl="1"/>
            <a:r>
              <a:rPr lang="en-US" dirty="0">
                <a:solidFill>
                  <a:srgbClr val="00B050"/>
                </a:solidFill>
              </a:rPr>
              <a:t>Coarse</a:t>
            </a:r>
            <a:r>
              <a:rPr lang="en-US" dirty="0"/>
              <a:t> grain multi-threading</a:t>
            </a:r>
          </a:p>
          <a:p>
            <a:pPr lvl="1"/>
            <a:endParaRPr lang="en-US" dirty="0"/>
          </a:p>
          <a:p>
            <a:pPr lvl="1"/>
            <a:r>
              <a:rPr lang="en-US" dirty="0">
                <a:solidFill>
                  <a:srgbClr val="00B050"/>
                </a:solidFill>
              </a:rPr>
              <a:t>Fine grain</a:t>
            </a:r>
            <a:r>
              <a:rPr lang="en-US" dirty="0"/>
              <a:t> multi-threading</a:t>
            </a:r>
          </a:p>
          <a:p>
            <a:pPr lvl="1"/>
            <a:endParaRPr lang="en-US" dirty="0"/>
          </a:p>
          <a:p>
            <a:pPr lvl="1"/>
            <a:r>
              <a:rPr lang="en-US" dirty="0">
                <a:solidFill>
                  <a:srgbClr val="00B050"/>
                </a:solidFill>
              </a:rPr>
              <a:t>Simultaneous</a:t>
            </a:r>
            <a:r>
              <a:rPr lang="en-US" dirty="0"/>
              <a:t> multi-threading</a:t>
            </a:r>
          </a:p>
          <a:p>
            <a:endParaRPr lang="en-US" dirty="0"/>
          </a:p>
          <a:p>
            <a:endParaRPr lang="en-US" dirty="0"/>
          </a:p>
          <a:p>
            <a:r>
              <a:rPr lang="en-US" dirty="0"/>
              <a:t>This taxonomy: It all goes back to what goes through this pipe at each clock cycle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5643459" y="2376770"/>
            <a:ext cx="4222761" cy="3051285"/>
          </a:xfrm>
          <a:prstGeom prst="rect">
            <a:avLst/>
          </a:prstGeom>
        </p:spPr>
      </p:pic>
      <p:cxnSp>
        <p:nvCxnSpPr>
          <p:cNvPr id="7" name="Straight Arrow Connector 6"/>
          <p:cNvCxnSpPr>
            <a:cxnSpLocks/>
          </p:cNvCxnSpPr>
          <p:nvPr/>
        </p:nvCxnSpPr>
        <p:spPr>
          <a:xfrm flipV="1">
            <a:off x="2865664" y="3575958"/>
            <a:ext cx="5143500" cy="2204356"/>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10082844" y="3662413"/>
            <a:ext cx="118077" cy="1765642"/>
          </a:xfrm>
          <a:prstGeom prst="rightBrace">
            <a:avLst>
              <a:gd name="adj1" fmla="val 135716"/>
              <a:gd name="adj2" fmla="val 3937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0200921" y="2580666"/>
            <a:ext cx="1258743" cy="369332"/>
          </a:xfrm>
          <a:prstGeom prst="rect">
            <a:avLst/>
          </a:prstGeom>
        </p:spPr>
        <p:txBody>
          <a:bodyPr wrap="none">
            <a:spAutoFit/>
          </a:bodyPr>
          <a:lstStyle/>
          <a:p>
            <a:r>
              <a:rPr lang="en-US" dirty="0"/>
              <a:t>The “brain”</a:t>
            </a:r>
          </a:p>
        </p:txBody>
      </p:sp>
      <p:sp>
        <p:nvSpPr>
          <p:cNvPr id="9" name="Rectangle 8"/>
          <p:cNvSpPr/>
          <p:nvPr/>
        </p:nvSpPr>
        <p:spPr>
          <a:xfrm>
            <a:off x="10262018" y="4168114"/>
            <a:ext cx="1889172" cy="369332"/>
          </a:xfrm>
          <a:prstGeom prst="rect">
            <a:avLst/>
          </a:prstGeom>
        </p:spPr>
        <p:txBody>
          <a:bodyPr wrap="none">
            <a:spAutoFit/>
          </a:bodyPr>
          <a:lstStyle/>
          <a:p>
            <a:r>
              <a:rPr lang="en-US" dirty="0"/>
              <a:t>The “executioner”</a:t>
            </a:r>
          </a:p>
        </p:txBody>
      </p:sp>
      <p:sp>
        <p:nvSpPr>
          <p:cNvPr id="10" name="Right Brace 9"/>
          <p:cNvSpPr/>
          <p:nvPr/>
        </p:nvSpPr>
        <p:spPr>
          <a:xfrm>
            <a:off x="10029061" y="2376770"/>
            <a:ext cx="110763" cy="1060787"/>
          </a:xfrm>
          <a:prstGeom prst="rightBrace">
            <a:avLst>
              <a:gd name="adj1" fmla="val 135716"/>
              <a:gd name="adj2" fmla="val 3937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21404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FFC000"/>
                </a:solidFill>
              </a:rPr>
              <a:t>Coarse</a:t>
            </a:r>
            <a:r>
              <a:rPr lang="en-US" dirty="0"/>
              <a:t> multi-threading</a:t>
            </a:r>
          </a:p>
        </p:txBody>
      </p:sp>
      <p:sp>
        <p:nvSpPr>
          <p:cNvPr id="5" name="Content Placeholder 4"/>
          <p:cNvSpPr>
            <a:spLocks noGrp="1"/>
          </p:cNvSpPr>
          <p:nvPr>
            <p:ph sz="half" idx="1"/>
          </p:nvPr>
        </p:nvSpPr>
        <p:spPr/>
        <p:txBody>
          <a:bodyPr>
            <a:normAutofit/>
          </a:bodyPr>
          <a:lstStyle/>
          <a:p>
            <a:endParaRPr lang="en-US" dirty="0"/>
          </a:p>
          <a:p>
            <a:r>
              <a:rPr lang="en-US" dirty="0"/>
              <a:t>The </a:t>
            </a:r>
            <a:r>
              <a:rPr lang="en-US" dirty="0">
                <a:solidFill>
                  <a:srgbClr val="0070C0"/>
                </a:solidFill>
              </a:rPr>
              <a:t>Instruction Control</a:t>
            </a:r>
            <a:r>
              <a:rPr lang="en-US" dirty="0"/>
              <a:t> issues instructions from one thread for many cycles</a:t>
            </a:r>
          </a:p>
          <a:p>
            <a:pPr lvl="1"/>
            <a:r>
              <a:rPr lang="en-US" dirty="0"/>
              <a:t>Bursts of tens or hundreds of instructions</a:t>
            </a:r>
          </a:p>
          <a:p>
            <a:endParaRPr lang="en-US" dirty="0"/>
          </a:p>
          <a:p>
            <a:endParaRPr lang="en-US" dirty="0"/>
          </a:p>
          <a:p>
            <a:r>
              <a:rPr lang="en-US" dirty="0">
                <a:solidFill>
                  <a:srgbClr val="0070C0"/>
                </a:solidFill>
              </a:rPr>
              <a:t>Instruction Control</a:t>
            </a:r>
            <a:r>
              <a:rPr lang="en-US" dirty="0"/>
              <a:t> switches to issuing from another thread only when the first thread runs into a long-latency operation </a:t>
            </a:r>
          </a:p>
          <a:p>
            <a:pPr lvl="1"/>
            <a:r>
              <a:rPr lang="en-US" dirty="0"/>
              <a:t>Examples: cache miss, interrupt, etc.</a:t>
            </a:r>
          </a:p>
          <a:p>
            <a:pPr lvl="1"/>
            <a:r>
              <a:rPr lang="en-US" dirty="0"/>
              <a:t>“long-latency”: Hundreds of cycles or so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9" name="Picture 58"/>
          <p:cNvPicPr>
            <a:picLocks noChangeAspect="1"/>
          </p:cNvPicPr>
          <p:nvPr/>
        </p:nvPicPr>
        <p:blipFill>
          <a:blip r:embed="rId2"/>
          <a:stretch>
            <a:fillRect/>
          </a:stretch>
        </p:blipFill>
        <p:spPr>
          <a:xfrm>
            <a:off x="6702240" y="2026041"/>
            <a:ext cx="4222761" cy="3051285"/>
          </a:xfrm>
          <a:prstGeom prst="rect">
            <a:avLst/>
          </a:prstGeom>
        </p:spPr>
      </p:pic>
      <p:grpSp>
        <p:nvGrpSpPr>
          <p:cNvPr id="10" name="Group 9">
            <a:extLst>
              <a:ext uri="{FF2B5EF4-FFF2-40B4-BE49-F238E27FC236}">
                <a16:creationId xmlns:a16="http://schemas.microsoft.com/office/drawing/2014/main" id="{92628358-E02E-4983-AE39-86FE8EDB3881}"/>
              </a:ext>
            </a:extLst>
          </p:cNvPr>
          <p:cNvGrpSpPr/>
          <p:nvPr/>
        </p:nvGrpSpPr>
        <p:grpSpPr>
          <a:xfrm>
            <a:off x="9144000" y="3040227"/>
            <a:ext cx="2660678" cy="369332"/>
            <a:chOff x="9144000" y="3040227"/>
            <a:chExt cx="2660678" cy="369332"/>
          </a:xfrm>
        </p:grpSpPr>
        <p:cxnSp>
          <p:nvCxnSpPr>
            <p:cNvPr id="6" name="Straight Arrow Connector 5">
              <a:extLst>
                <a:ext uri="{FF2B5EF4-FFF2-40B4-BE49-F238E27FC236}">
                  <a16:creationId xmlns:a16="http://schemas.microsoft.com/office/drawing/2014/main" id="{169D5BE0-7059-4D0A-A6A6-256865E55D78}"/>
                </a:ext>
              </a:extLst>
            </p:cNvPr>
            <p:cNvCxnSpPr>
              <a:cxnSpLocks/>
              <a:stCxn id="8" idx="1"/>
            </p:cNvCxnSpPr>
            <p:nvPr/>
          </p:nvCxnSpPr>
          <p:spPr>
            <a:xfrm flipH="1">
              <a:off x="9144000" y="3224893"/>
              <a:ext cx="2099306" cy="0"/>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C5582DE-59D5-48AC-B950-5DAE7CF3D98A}"/>
                </a:ext>
              </a:extLst>
            </p:cNvPr>
            <p:cNvSpPr/>
            <p:nvPr/>
          </p:nvSpPr>
          <p:spPr>
            <a:xfrm>
              <a:off x="11243306" y="3040227"/>
              <a:ext cx="561372" cy="369332"/>
            </a:xfrm>
            <a:prstGeom prst="rect">
              <a:avLst/>
            </a:prstGeom>
          </p:spPr>
          <p:txBody>
            <a:bodyPr wrap="none">
              <a:spAutoFit/>
            </a:bodyPr>
            <a:lstStyle/>
            <a:p>
              <a:r>
                <a:rPr lang="en-US" b="1" dirty="0">
                  <a:solidFill>
                    <a:srgbClr val="C00000"/>
                  </a:solidFill>
                </a:rPr>
                <a:t>!!!!!</a:t>
              </a:r>
            </a:p>
          </p:txBody>
        </p:sp>
      </p:grpSp>
      <p:cxnSp>
        <p:nvCxnSpPr>
          <p:cNvPr id="11" name="Straight Connector 10"/>
          <p:cNvCxnSpPr/>
          <p:nvPr/>
        </p:nvCxnSpPr>
        <p:spPr>
          <a:xfrm flipV="1">
            <a:off x="1819175" y="1584689"/>
            <a:ext cx="5866598" cy="27543"/>
          </a:xfrm>
          <a:prstGeom prst="line">
            <a:avLst/>
          </a:prstGeom>
          <a:ln w="158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85773" y="1584689"/>
            <a:ext cx="0" cy="508694"/>
          </a:xfrm>
          <a:prstGeom prst="line">
            <a:avLst/>
          </a:prstGeom>
          <a:ln w="158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819175" y="1612232"/>
            <a:ext cx="0" cy="438818"/>
          </a:xfrm>
          <a:prstGeom prst="line">
            <a:avLst/>
          </a:prstGeom>
          <a:ln w="15875">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9396516" y="5261992"/>
            <a:ext cx="1812396" cy="1312425"/>
          </a:xfrm>
          <a:prstGeom prst="rect">
            <a:avLst/>
          </a:prstGeom>
        </p:spPr>
      </p:pic>
    </p:spTree>
    <p:extLst>
      <p:ext uri="{BB962C8B-B14F-4D97-AF65-F5344CB8AC3E}">
        <p14:creationId xmlns:p14="http://schemas.microsoft.com/office/powerpoint/2010/main" val="397024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FFC000"/>
                </a:solidFill>
              </a:rPr>
              <a:t>Fine</a:t>
            </a:r>
            <a:r>
              <a:rPr lang="en-US" dirty="0"/>
              <a:t> multi-threading</a:t>
            </a:r>
          </a:p>
        </p:txBody>
      </p:sp>
      <p:sp>
        <p:nvSpPr>
          <p:cNvPr id="5" name="Content Placeholder 4"/>
          <p:cNvSpPr>
            <a:spLocks noGrp="1"/>
          </p:cNvSpPr>
          <p:nvPr>
            <p:ph sz="half" idx="1"/>
          </p:nvPr>
        </p:nvSpPr>
        <p:spPr/>
        <p:txBody>
          <a:bodyPr>
            <a:normAutofit/>
          </a:bodyPr>
          <a:lstStyle/>
          <a:p>
            <a:endParaRPr lang="en-US" dirty="0"/>
          </a:p>
          <a:p>
            <a:endParaRPr lang="en-US" dirty="0"/>
          </a:p>
          <a:p>
            <a:r>
              <a:rPr lang="en-US" dirty="0"/>
              <a:t>Instruction Control can issue instructions from a different thread each cycle</a:t>
            </a:r>
          </a:p>
          <a:p>
            <a:pPr lvl="1"/>
            <a:r>
              <a:rPr lang="en-US" dirty="0"/>
              <a:t>“</a:t>
            </a:r>
            <a:r>
              <a:rPr lang="en-US" dirty="0">
                <a:solidFill>
                  <a:srgbClr val="0070C0"/>
                </a:solidFill>
              </a:rPr>
              <a:t>Barrel-gun style</a:t>
            </a:r>
            <a:r>
              <a:rPr lang="en-US" dirty="0"/>
              <a:t>” processing: thread from where next instruction is picked for execution can change at every cycle</a:t>
            </a:r>
          </a:p>
          <a:p>
            <a:pPr lvl="1"/>
            <a:r>
              <a:rPr lang="en-US" dirty="0"/>
              <a:t>GPU computing similar to this</a:t>
            </a:r>
          </a:p>
          <a:p>
            <a:pPr lvl="1"/>
            <a:endParaRPr lang="en-US" dirty="0"/>
          </a:p>
          <a:p>
            <a:pPr lvl="1"/>
            <a:endParaRPr lang="en-US" dirty="0"/>
          </a:p>
          <a:p>
            <a:r>
              <a:rPr lang="en-US" dirty="0"/>
              <a:t>More nimble/sophisticated compared to coarse multi-threading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9" name="Picture 58"/>
          <p:cNvPicPr>
            <a:picLocks noChangeAspect="1"/>
          </p:cNvPicPr>
          <p:nvPr/>
        </p:nvPicPr>
        <p:blipFill>
          <a:blip r:embed="rId2"/>
          <a:stretch>
            <a:fillRect/>
          </a:stretch>
        </p:blipFill>
        <p:spPr>
          <a:xfrm>
            <a:off x="6702240" y="2026041"/>
            <a:ext cx="4222761" cy="3051285"/>
          </a:xfrm>
          <a:prstGeom prst="rect">
            <a:avLst/>
          </a:prstGeom>
        </p:spPr>
      </p:pic>
      <p:grpSp>
        <p:nvGrpSpPr>
          <p:cNvPr id="6" name="Group 5">
            <a:extLst>
              <a:ext uri="{FF2B5EF4-FFF2-40B4-BE49-F238E27FC236}">
                <a16:creationId xmlns:a16="http://schemas.microsoft.com/office/drawing/2014/main" id="{0AC1E379-B176-493C-9C01-EE8FCBABA9E8}"/>
              </a:ext>
            </a:extLst>
          </p:cNvPr>
          <p:cNvGrpSpPr/>
          <p:nvPr/>
        </p:nvGrpSpPr>
        <p:grpSpPr>
          <a:xfrm>
            <a:off x="9144000" y="3040227"/>
            <a:ext cx="2660678" cy="369332"/>
            <a:chOff x="9144000" y="3040227"/>
            <a:chExt cx="2660678" cy="369332"/>
          </a:xfrm>
        </p:grpSpPr>
        <p:cxnSp>
          <p:nvCxnSpPr>
            <p:cNvPr id="7" name="Straight Arrow Connector 6">
              <a:extLst>
                <a:ext uri="{FF2B5EF4-FFF2-40B4-BE49-F238E27FC236}">
                  <a16:creationId xmlns:a16="http://schemas.microsoft.com/office/drawing/2014/main" id="{3C75967F-06C2-4C65-947A-12AC156332EB}"/>
                </a:ext>
              </a:extLst>
            </p:cNvPr>
            <p:cNvCxnSpPr>
              <a:cxnSpLocks/>
              <a:stCxn id="8" idx="1"/>
            </p:cNvCxnSpPr>
            <p:nvPr/>
          </p:nvCxnSpPr>
          <p:spPr>
            <a:xfrm flipH="1">
              <a:off x="9144000" y="3224893"/>
              <a:ext cx="2099306" cy="0"/>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36CFF5-94DF-423F-BFC7-AC0981CB6C78}"/>
                </a:ext>
              </a:extLst>
            </p:cNvPr>
            <p:cNvSpPr/>
            <p:nvPr/>
          </p:nvSpPr>
          <p:spPr>
            <a:xfrm>
              <a:off x="11243306" y="3040227"/>
              <a:ext cx="561372" cy="369332"/>
            </a:xfrm>
            <a:prstGeom prst="rect">
              <a:avLst/>
            </a:prstGeom>
          </p:spPr>
          <p:txBody>
            <a:bodyPr wrap="none">
              <a:spAutoFit/>
            </a:bodyPr>
            <a:lstStyle/>
            <a:p>
              <a:r>
                <a:rPr lang="en-US" b="1" dirty="0">
                  <a:solidFill>
                    <a:srgbClr val="C00000"/>
                  </a:solidFill>
                </a:rPr>
                <a:t>!!!!!</a:t>
              </a:r>
            </a:p>
          </p:txBody>
        </p:sp>
      </p:grpSp>
      <p:pic>
        <p:nvPicPr>
          <p:cNvPr id="9" name="Picture 8"/>
          <p:cNvPicPr>
            <a:picLocks noChangeAspect="1"/>
          </p:cNvPicPr>
          <p:nvPr/>
        </p:nvPicPr>
        <p:blipFill>
          <a:blip r:embed="rId3"/>
          <a:stretch>
            <a:fillRect/>
          </a:stretch>
        </p:blipFill>
        <p:spPr>
          <a:xfrm>
            <a:off x="9396516" y="5261992"/>
            <a:ext cx="1812396" cy="1312425"/>
          </a:xfrm>
          <a:prstGeom prst="rect">
            <a:avLst/>
          </a:prstGeom>
        </p:spPr>
      </p:pic>
    </p:spTree>
    <p:extLst>
      <p:ext uri="{BB962C8B-B14F-4D97-AF65-F5344CB8AC3E}">
        <p14:creationId xmlns:p14="http://schemas.microsoft.com/office/powerpoint/2010/main" val="960806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FFC000"/>
                </a:solidFill>
              </a:rPr>
              <a:t>Simultaneous</a:t>
            </a:r>
            <a:r>
              <a:rPr lang="en-US" dirty="0"/>
              <a:t> multi-threading</a:t>
            </a:r>
          </a:p>
        </p:txBody>
      </p:sp>
      <p:sp>
        <p:nvSpPr>
          <p:cNvPr id="5" name="Content Placeholder 4"/>
          <p:cNvSpPr>
            <a:spLocks noGrp="1"/>
          </p:cNvSpPr>
          <p:nvPr>
            <p:ph sz="half" idx="1"/>
          </p:nvPr>
        </p:nvSpPr>
        <p:spPr/>
        <p:txBody>
          <a:bodyPr>
            <a:normAutofit/>
          </a:bodyPr>
          <a:lstStyle/>
          <a:p>
            <a:endParaRPr lang="en-US" dirty="0"/>
          </a:p>
          <a:p>
            <a:r>
              <a:rPr lang="en-US" dirty="0"/>
              <a:t>Simultaneous multi-threading is like fine multi-threading with one caveat:</a:t>
            </a:r>
          </a:p>
          <a:p>
            <a:pPr lvl="1"/>
            <a:r>
              <a:rPr lang="en-US" dirty="0"/>
              <a:t>Instruction Control can issue instructions from </a:t>
            </a:r>
            <a:r>
              <a:rPr lang="en-US" dirty="0">
                <a:solidFill>
                  <a:srgbClr val="0070C0"/>
                </a:solidFill>
              </a:rPr>
              <a:t>different</a:t>
            </a:r>
            <a:r>
              <a:rPr lang="en-US" dirty="0"/>
              <a:t> threads in the same cycle</a:t>
            </a:r>
          </a:p>
          <a:p>
            <a:pPr lvl="1"/>
            <a:endParaRPr lang="en-US" dirty="0"/>
          </a:p>
          <a:p>
            <a:pPr lvl="1"/>
            <a:endParaRPr lang="en-US" dirty="0"/>
          </a:p>
          <a:p>
            <a:r>
              <a:rPr lang="en-US" dirty="0"/>
              <a:t>NOTE: </a:t>
            </a:r>
          </a:p>
          <a:p>
            <a:pPr lvl="1"/>
            <a:r>
              <a:rPr lang="en-US" dirty="0"/>
              <a:t>Intel’s HTT is a “simultaneous multi-threading” technology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9" name="Picture 58"/>
          <p:cNvPicPr>
            <a:picLocks noChangeAspect="1"/>
          </p:cNvPicPr>
          <p:nvPr/>
        </p:nvPicPr>
        <p:blipFill>
          <a:blip r:embed="rId2"/>
          <a:stretch>
            <a:fillRect/>
          </a:stretch>
        </p:blipFill>
        <p:spPr>
          <a:xfrm>
            <a:off x="6702240" y="2026041"/>
            <a:ext cx="4222761" cy="3051285"/>
          </a:xfrm>
          <a:prstGeom prst="rect">
            <a:avLst/>
          </a:prstGeom>
        </p:spPr>
      </p:pic>
      <p:grpSp>
        <p:nvGrpSpPr>
          <p:cNvPr id="6" name="Group 5">
            <a:extLst>
              <a:ext uri="{FF2B5EF4-FFF2-40B4-BE49-F238E27FC236}">
                <a16:creationId xmlns:a16="http://schemas.microsoft.com/office/drawing/2014/main" id="{37B486EA-10CF-4872-B0CC-892B5AFDA4DB}"/>
              </a:ext>
            </a:extLst>
          </p:cNvPr>
          <p:cNvGrpSpPr/>
          <p:nvPr/>
        </p:nvGrpSpPr>
        <p:grpSpPr>
          <a:xfrm>
            <a:off x="9144000" y="3040227"/>
            <a:ext cx="2660678" cy="369332"/>
            <a:chOff x="9144000" y="3040227"/>
            <a:chExt cx="2660678" cy="369332"/>
          </a:xfrm>
        </p:grpSpPr>
        <p:cxnSp>
          <p:nvCxnSpPr>
            <p:cNvPr id="7" name="Straight Arrow Connector 6">
              <a:extLst>
                <a:ext uri="{FF2B5EF4-FFF2-40B4-BE49-F238E27FC236}">
                  <a16:creationId xmlns:a16="http://schemas.microsoft.com/office/drawing/2014/main" id="{C58DCC4B-E8A2-48B3-894F-FF0AE80558C2}"/>
                </a:ext>
              </a:extLst>
            </p:cNvPr>
            <p:cNvCxnSpPr>
              <a:cxnSpLocks/>
              <a:stCxn id="8" idx="1"/>
            </p:cNvCxnSpPr>
            <p:nvPr/>
          </p:nvCxnSpPr>
          <p:spPr>
            <a:xfrm flipH="1">
              <a:off x="9144000" y="3224893"/>
              <a:ext cx="2099306" cy="0"/>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8159AA9-2DC4-4D67-875D-03B767264545}"/>
                </a:ext>
              </a:extLst>
            </p:cNvPr>
            <p:cNvSpPr/>
            <p:nvPr/>
          </p:nvSpPr>
          <p:spPr>
            <a:xfrm>
              <a:off x="11243306" y="3040227"/>
              <a:ext cx="561372" cy="369332"/>
            </a:xfrm>
            <a:prstGeom prst="rect">
              <a:avLst/>
            </a:prstGeom>
          </p:spPr>
          <p:txBody>
            <a:bodyPr wrap="none">
              <a:spAutoFit/>
            </a:bodyPr>
            <a:lstStyle/>
            <a:p>
              <a:r>
                <a:rPr lang="en-US" b="1" dirty="0">
                  <a:solidFill>
                    <a:srgbClr val="C00000"/>
                  </a:solidFill>
                </a:rPr>
                <a:t>!!!!!</a:t>
              </a:r>
            </a:p>
          </p:txBody>
        </p:sp>
      </p:grpSp>
      <p:pic>
        <p:nvPicPr>
          <p:cNvPr id="9" name="Picture 8"/>
          <p:cNvPicPr>
            <a:picLocks noChangeAspect="1"/>
          </p:cNvPicPr>
          <p:nvPr/>
        </p:nvPicPr>
        <p:blipFill>
          <a:blip r:embed="rId3"/>
          <a:stretch>
            <a:fillRect/>
          </a:stretch>
        </p:blipFill>
        <p:spPr>
          <a:xfrm>
            <a:off x="9396516" y="5261992"/>
            <a:ext cx="1812396" cy="1312425"/>
          </a:xfrm>
          <a:prstGeom prst="rect">
            <a:avLst/>
          </a:prstGeom>
        </p:spPr>
      </p:pic>
    </p:spTree>
    <p:extLst>
      <p:ext uri="{BB962C8B-B14F-4D97-AF65-F5344CB8AC3E}">
        <p14:creationId xmlns:p14="http://schemas.microsoft.com/office/powerpoint/2010/main" val="3475724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processor or TLP </a:t>
            </a:r>
            <a:r>
              <a:rPr lang="en-US" dirty="0" smtClean="0"/>
              <a:t>processor. Wrapping it up</a:t>
            </a:r>
            <a:endParaRPr lang="en-US" dirty="0"/>
          </a:p>
        </p:txBody>
      </p:sp>
      <p:sp>
        <p:nvSpPr>
          <p:cNvPr id="3" name="Content Placeholder 2"/>
          <p:cNvSpPr>
            <a:spLocks noGrp="1"/>
          </p:cNvSpPr>
          <p:nvPr>
            <p:ph idx="1"/>
          </p:nvPr>
        </p:nvSpPr>
        <p:spPr/>
        <p:txBody>
          <a:bodyPr>
            <a:normAutofit/>
          </a:bodyPr>
          <a:lstStyle/>
          <a:p>
            <a:r>
              <a:rPr lang="en-US" dirty="0"/>
              <a:t>Superscalar vs. TLP</a:t>
            </a:r>
          </a:p>
          <a:p>
            <a:pPr lvl="1"/>
            <a:r>
              <a:rPr lang="en-US" dirty="0"/>
              <a:t>Superscalar: </a:t>
            </a:r>
            <a:r>
              <a:rPr lang="en-US" dirty="0" smtClean="0"/>
              <a:t>instructions associated with one PC</a:t>
            </a:r>
            <a:endParaRPr lang="en-US" dirty="0">
              <a:solidFill>
                <a:srgbClr val="0070C0"/>
              </a:solidFill>
            </a:endParaRPr>
          </a:p>
          <a:p>
            <a:pPr lvl="1"/>
            <a:r>
              <a:rPr lang="en-US" dirty="0"/>
              <a:t>TLP: </a:t>
            </a:r>
            <a:r>
              <a:rPr lang="en-US" dirty="0" smtClean="0"/>
              <a:t>instructions associated with two PCs</a:t>
            </a:r>
            <a:endParaRPr lang="en-US" dirty="0">
              <a:solidFill>
                <a:srgbClr val="00B050"/>
              </a:solidFill>
            </a:endParaRPr>
          </a:p>
          <a:p>
            <a:pPr lvl="1"/>
            <a:endParaRPr lang="en-US" dirty="0"/>
          </a:p>
          <a:p>
            <a:r>
              <a:rPr lang="en-US" dirty="0"/>
              <a:t>Superscalar: one </a:t>
            </a:r>
            <a:r>
              <a:rPr lang="en-US" dirty="0" smtClean="0"/>
              <a:t>PC on the chip</a:t>
            </a:r>
            <a:endParaRPr lang="en-US" dirty="0"/>
          </a:p>
          <a:p>
            <a:pPr lvl="1"/>
            <a:r>
              <a:rPr lang="en-US" dirty="0"/>
              <a:t>HW has the means to execute more than one instruction per cycle</a:t>
            </a:r>
          </a:p>
          <a:p>
            <a:pPr lvl="1"/>
            <a:r>
              <a:rPr lang="en-US" dirty="0"/>
              <a:t>Super</a:t>
            </a:r>
            <a:r>
              <a:rPr lang="en-US" dirty="0">
                <a:solidFill>
                  <a:srgbClr val="C00000"/>
                </a:solidFill>
              </a:rPr>
              <a:t>scalar</a:t>
            </a:r>
            <a:r>
              <a:rPr lang="en-US" dirty="0"/>
              <a:t>: it’s more than a “scalar”; i.e., one thread</a:t>
            </a:r>
          </a:p>
          <a:p>
            <a:pPr lvl="1"/>
            <a:endParaRPr lang="en-US" dirty="0"/>
          </a:p>
          <a:p>
            <a:endParaRPr lang="en-US" dirty="0"/>
          </a:p>
          <a:p>
            <a:r>
              <a:rPr lang="en-US" dirty="0"/>
              <a:t>TLP</a:t>
            </a:r>
            <a:r>
              <a:rPr lang="en-US" dirty="0"/>
              <a:t>: Processor </a:t>
            </a:r>
            <a:r>
              <a:rPr lang="en-US" dirty="0" smtClean="0"/>
              <a:t>handles instructions from </a:t>
            </a:r>
            <a:r>
              <a:rPr lang="en-US" dirty="0"/>
              <a:t>different </a:t>
            </a:r>
            <a:r>
              <a:rPr lang="en-US" dirty="0" smtClean="0"/>
              <a:t>threads/processes</a:t>
            </a:r>
            <a:endParaRPr lang="en-US" dirty="0"/>
          </a:p>
          <a:p>
            <a:endParaRPr lang="en-US" dirty="0"/>
          </a:p>
          <a:p>
            <a:r>
              <a:rPr lang="en-US" dirty="0">
                <a:solidFill>
                  <a:srgbClr val="F2240E"/>
                </a:solidFill>
              </a:rPr>
              <a:t>NOTE</a:t>
            </a:r>
            <a:r>
              <a:rPr lang="en-US" dirty="0"/>
              <a:t>: we are not talking about multiple-cores; we are still talking about one CPU core here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17</a:t>
            </a:fld>
            <a:endParaRPr lang="en-US" altLang="en-US"/>
          </a:p>
        </p:txBody>
      </p:sp>
    </p:spTree>
    <p:extLst>
      <p:ext uri="{BB962C8B-B14F-4D97-AF65-F5344CB8AC3E}">
        <p14:creationId xmlns:p14="http://schemas.microsoft.com/office/powerpoint/2010/main" val="2401169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18</a:t>
            </a:fld>
            <a:endParaRPr lang="en-US" altLang="en-US"/>
          </a:p>
        </p:txBody>
      </p:sp>
    </p:spTree>
    <p:extLst>
      <p:ext uri="{BB962C8B-B14F-4D97-AF65-F5344CB8AC3E}">
        <p14:creationId xmlns:p14="http://schemas.microsoft.com/office/powerpoint/2010/main" val="1145954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6152-FED5-432E-A88B-382DB5371A53}"/>
              </a:ext>
            </a:extLst>
          </p:cNvPr>
          <p:cNvSpPr>
            <a:spLocks noGrp="1"/>
          </p:cNvSpPr>
          <p:nvPr>
            <p:ph type="title"/>
          </p:nvPr>
        </p:nvSpPr>
        <p:spPr/>
        <p:txBody>
          <a:bodyPr/>
          <a:lstStyle/>
          <a:p>
            <a:r>
              <a:rPr lang="en-US" dirty="0"/>
              <a:t>Backdrop: CPU/OS juggle many programs at the same time</a:t>
            </a:r>
          </a:p>
        </p:txBody>
      </p:sp>
      <p:sp>
        <p:nvSpPr>
          <p:cNvPr id="3" name="Slide Number Placeholder 2">
            <a:extLst>
              <a:ext uri="{FF2B5EF4-FFF2-40B4-BE49-F238E27FC236}">
                <a16:creationId xmlns:a16="http://schemas.microsoft.com/office/drawing/2014/main" id="{B27EA821-A549-4DB8-8B35-01353083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E3A928F-5352-4493-88EB-639A4D15A092}"/>
              </a:ext>
            </a:extLst>
          </p:cNvPr>
          <p:cNvPicPr>
            <a:picLocks noChangeAspect="1"/>
          </p:cNvPicPr>
          <p:nvPr/>
        </p:nvPicPr>
        <p:blipFill rotWithShape="1">
          <a:blip r:embed="rId2"/>
          <a:srcRect l="434" r="1259" b="5459"/>
          <a:stretch/>
        </p:blipFill>
        <p:spPr>
          <a:xfrm>
            <a:off x="1645919" y="872254"/>
            <a:ext cx="8061961" cy="5468446"/>
          </a:xfrm>
          <a:prstGeom prst="rect">
            <a:avLst/>
          </a:prstGeom>
        </p:spPr>
      </p:pic>
      <p:sp>
        <p:nvSpPr>
          <p:cNvPr id="5" name="Rectangle 4"/>
          <p:cNvSpPr/>
          <p:nvPr/>
        </p:nvSpPr>
        <p:spPr>
          <a:xfrm>
            <a:off x="7777213" y="3244334"/>
            <a:ext cx="4085924" cy="923330"/>
          </a:xfrm>
          <a:prstGeom prst="rect">
            <a:avLst/>
          </a:prstGeom>
          <a:solidFill>
            <a:schemeClr val="accent6">
              <a:lumMod val="20000"/>
              <a:lumOff val="80000"/>
            </a:schemeClr>
          </a:solidFill>
        </p:spPr>
        <p:txBody>
          <a:bodyPr wrap="square">
            <a:spAutoFit/>
          </a:bodyPr>
          <a:lstStyle/>
          <a:p>
            <a:r>
              <a:rPr lang="en-US" dirty="0"/>
              <a:t>The hardware-software interplay:</a:t>
            </a:r>
          </a:p>
          <a:p>
            <a:pPr marL="285750" indent="-285750">
              <a:buFontTx/>
              <a:buChar char="-"/>
            </a:pPr>
            <a:r>
              <a:rPr lang="en-US" dirty="0"/>
              <a:t>CPU is hardware</a:t>
            </a:r>
          </a:p>
          <a:p>
            <a:pPr marL="285750" indent="-285750">
              <a:buFontTx/>
              <a:buChar char="-"/>
            </a:pPr>
            <a:r>
              <a:rPr lang="en-US" dirty="0"/>
              <a:t>The operating system (OS) is software</a:t>
            </a:r>
          </a:p>
        </p:txBody>
      </p:sp>
    </p:spTree>
    <p:extLst>
      <p:ext uri="{BB962C8B-B14F-4D97-AF65-F5344CB8AC3E}">
        <p14:creationId xmlns:p14="http://schemas.microsoft.com/office/powerpoint/2010/main" val="292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smtClean="0"/>
              <a:t>“The </a:t>
            </a:r>
            <a:r>
              <a:rPr lang="en-US" dirty="0"/>
              <a:t>real question is not whether machines think, but whether men do</a:t>
            </a:r>
            <a:r>
              <a:rPr lang="en-US" dirty="0" smtClean="0"/>
              <a:t>.”</a:t>
            </a:r>
            <a:endParaRPr lang="en-US" dirty="0"/>
          </a:p>
          <a:p>
            <a:pPr marL="0" indent="0" algn="r">
              <a:buNone/>
            </a:pPr>
            <a:r>
              <a:rPr lang="en-US" sz="1300" dirty="0"/>
              <a:t>-- </a:t>
            </a:r>
            <a:r>
              <a:rPr lang="en-US" sz="1300" dirty="0" err="1"/>
              <a:t>Burrhus</a:t>
            </a:r>
            <a:r>
              <a:rPr lang="en-US" sz="1300" dirty="0"/>
              <a:t> Frederic </a:t>
            </a:r>
            <a:r>
              <a:rPr lang="en-US" sz="1300" dirty="0" smtClean="0"/>
              <a:t>Skinner</a:t>
            </a:r>
            <a:r>
              <a:rPr lang="en-US" sz="1300" dirty="0"/>
              <a:t>, Professor of Psychology at Harvard </a:t>
            </a:r>
            <a:r>
              <a:rPr lang="en-US" sz="1300" dirty="0" smtClean="0"/>
              <a:t>University [1904 </a:t>
            </a:r>
            <a:r>
              <a:rPr lang="en-US" sz="1300" dirty="0"/>
              <a:t>– </a:t>
            </a:r>
            <a:r>
              <a:rPr lang="en-US" sz="1300" dirty="0" smtClean="0"/>
              <a:t>1990]</a:t>
            </a:r>
            <a:endParaRPr lang="en-US" sz="1300" dirty="0"/>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2</a:t>
            </a:fld>
            <a:endParaRPr lang="en-US"/>
          </a:p>
        </p:txBody>
      </p:sp>
    </p:spTree>
    <p:extLst>
      <p:ext uri="{BB962C8B-B14F-4D97-AF65-F5344CB8AC3E}">
        <p14:creationId xmlns:p14="http://schemas.microsoft.com/office/powerpoint/2010/main" val="50875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(1/3)</a:t>
            </a:r>
          </a:p>
        </p:txBody>
      </p:sp>
      <p:sp>
        <p:nvSpPr>
          <p:cNvPr id="3" name="Content Placeholder 2"/>
          <p:cNvSpPr>
            <a:spLocks noGrp="1"/>
          </p:cNvSpPr>
          <p:nvPr>
            <p:ph idx="1"/>
          </p:nvPr>
        </p:nvSpPr>
        <p:spPr/>
        <p:txBody>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p>
          <a:p>
            <a:pPr lvl="1"/>
            <a:r>
              <a:rPr lang="en-US" sz="1800" dirty="0"/>
              <a:t>Includes; i.e., factors in, all the housekeeping (running other programs, OS tasks, etc.) that </a:t>
            </a:r>
            <a:r>
              <a:rPr lang="en-US" sz="1800" dirty="0" smtClean="0"/>
              <a:t>CPU does while </a:t>
            </a:r>
            <a:r>
              <a:rPr lang="en-US" sz="1800" dirty="0"/>
              <a:t>running </a:t>
            </a:r>
            <a:r>
              <a:rPr lang="en-US" sz="1800" dirty="0" smtClean="0"/>
              <a:t>our program</a:t>
            </a:r>
            <a:endParaRPr lang="en-US" sz="1800" dirty="0"/>
          </a:p>
          <a:p>
            <a:pPr lvl="1"/>
            <a:r>
              <a:rPr lang="en-US" sz="1800" dirty="0"/>
              <a:t>Perhaps most meaningful indicator of performance since this is what you see</a:t>
            </a:r>
          </a:p>
          <a:p>
            <a:endParaRPr lang="en-US" sz="2100" dirty="0"/>
          </a:p>
          <a:p>
            <a:r>
              <a:rPr lang="en-US" sz="2000" dirty="0">
                <a:solidFill>
                  <a:srgbClr val="0070C0"/>
                </a:solidFill>
              </a:rPr>
              <a:t>CPU Execution Time</a:t>
            </a:r>
          </a:p>
          <a:p>
            <a:pPr lvl="1"/>
            <a:r>
              <a:rPr lang="en-US" sz="1800" dirty="0"/>
              <a:t>Counts only the amount of time that is effectively dedicated to </a:t>
            </a:r>
            <a:r>
              <a:rPr lang="en-US" sz="1800" dirty="0" smtClean="0"/>
              <a:t>*your</a:t>
            </a:r>
            <a:r>
              <a:rPr lang="en-US" sz="1800" dirty="0"/>
              <a:t>* program</a:t>
            </a:r>
          </a:p>
          <a:p>
            <a:pPr lvl="1"/>
            <a:r>
              <a:rPr lang="en-US" sz="1800" dirty="0"/>
              <a:t>Many other programs running on your machine at the same time (time slicing)</a:t>
            </a:r>
          </a:p>
          <a:p>
            <a:pPr lvl="1"/>
            <a:r>
              <a:rPr lang="en-US" sz="1800" dirty="0"/>
              <a:t>Requires a profiling tool to assess (like </a:t>
            </a:r>
            <a:r>
              <a:rPr lang="en-US" sz="1800" dirty="0" err="1">
                <a:latin typeface="Courier New" panose="02070309020205020404" pitchFamily="49" charset="0"/>
                <a:cs typeface="Courier New" panose="02070309020205020404" pitchFamily="49" charset="0"/>
              </a:rPr>
              <a:t>gprof</a:t>
            </a:r>
            <a:r>
              <a:rPr lang="en-US" sz="1800" dirty="0"/>
              <a:t>, for instance)</a:t>
            </a:r>
          </a:p>
          <a:p>
            <a:endParaRPr lang="en-US" sz="2200" dirty="0"/>
          </a:p>
          <a:p>
            <a:endParaRPr lang="en-US" sz="2200" dirty="0"/>
          </a:p>
          <a:p>
            <a:r>
              <a:rPr lang="en-US" sz="2000" dirty="0"/>
              <a:t>On a dedicated machine; i.e., a quiet machine, Wall Clock Time and CPU Execution Time should be identical</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20</a:t>
            </a:fld>
            <a:endParaRPr lang="en-US" altLang="en-US"/>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2321543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(2/3)</a:t>
            </a:r>
          </a:p>
        </p:txBody>
      </p:sp>
      <p:sp>
        <p:nvSpPr>
          <p:cNvPr id="3" name="Content Placeholder 2"/>
          <p:cNvSpPr>
            <a:spLocks noGrp="1"/>
          </p:cNvSpPr>
          <p:nvPr>
            <p:ph idx="1"/>
          </p:nvPr>
        </p:nvSpPr>
        <p:spPr/>
        <p:txBody>
          <a:bodyPr/>
          <a:lstStyle/>
          <a:p>
            <a:endParaRPr lang="en-US" sz="2000" dirty="0"/>
          </a:p>
          <a:p>
            <a:r>
              <a:rPr lang="en-US" sz="2000" dirty="0"/>
              <a:t>Qualifying CPU Execution Time further:</a:t>
            </a:r>
          </a:p>
          <a:p>
            <a:pPr lvl="1"/>
            <a:endParaRPr lang="en-US" sz="1800" dirty="0"/>
          </a:p>
          <a:p>
            <a:pPr lvl="1"/>
            <a:r>
              <a:rPr lang="en-US" sz="1800" dirty="0">
                <a:solidFill>
                  <a:srgbClr val="0070C0"/>
                </a:solidFill>
              </a:rPr>
              <a:t>User time</a:t>
            </a:r>
            <a:r>
              <a:rPr lang="en-US" sz="1800" dirty="0"/>
              <a:t> – the time spent processing instructions compiled out of code generated by the user or in libraries that are directly called by user code</a:t>
            </a:r>
          </a:p>
          <a:p>
            <a:pPr lvl="1"/>
            <a:endParaRPr lang="en-US" sz="1800" dirty="0"/>
          </a:p>
          <a:p>
            <a:pPr lvl="1"/>
            <a:r>
              <a:rPr lang="en-US" sz="1800" dirty="0">
                <a:solidFill>
                  <a:srgbClr val="0070C0"/>
                </a:solidFill>
              </a:rPr>
              <a:t>System time</a:t>
            </a:r>
            <a:r>
              <a:rPr lang="en-US" sz="1800" dirty="0"/>
              <a:t> – time spent in support of the user’s program but in instructions that were not generated out of code written by the user</a:t>
            </a:r>
          </a:p>
          <a:p>
            <a:pPr lvl="2"/>
            <a:r>
              <a:rPr lang="en-US" sz="1600" dirty="0"/>
              <a:t>OS support: open file for writing/reading, throw an exception, etc.</a:t>
            </a:r>
          </a:p>
          <a:p>
            <a:pPr lvl="3"/>
            <a:endParaRPr lang="en-US" sz="1200" dirty="0"/>
          </a:p>
          <a:p>
            <a:pPr lvl="1"/>
            <a:endParaRPr lang="en-US" sz="1800" dirty="0"/>
          </a:p>
          <a:p>
            <a:pPr lvl="1"/>
            <a:r>
              <a:rPr lang="en-US" sz="1800" dirty="0"/>
              <a:t>The line between the </a:t>
            </a:r>
            <a:r>
              <a:rPr lang="en-US" sz="1800" i="1" dirty="0"/>
              <a:t>user time</a:t>
            </a:r>
            <a:r>
              <a:rPr lang="en-US" sz="1800" dirty="0"/>
              <a:t> and </a:t>
            </a:r>
            <a:r>
              <a:rPr lang="en-US" sz="1800" i="1" dirty="0"/>
              <a:t>system time</a:t>
            </a:r>
            <a:r>
              <a:rPr lang="en-US" sz="1800" dirty="0"/>
              <a:t> is somewhat blurred, sometimes hard to delineate and </a:t>
            </a:r>
            <a:r>
              <a:rPr lang="en-US" sz="1800" dirty="0" smtClean="0"/>
              <a:t>differentiate</a:t>
            </a:r>
          </a:p>
          <a:p>
            <a:pPr lvl="1"/>
            <a:r>
              <a:rPr lang="en-US" sz="1800" dirty="0" smtClean="0"/>
              <a:t>“system vs. user”: We bother to delineate since we can only cut into the “user time”; you can’t rewrite system code </a:t>
            </a:r>
            <a:endParaRPr lang="en-US" sz="1800" dirty="0"/>
          </a:p>
          <a:p>
            <a:pPr lvl="4"/>
            <a:endParaRPr lang="en-US" sz="12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21</a:t>
            </a:fld>
            <a:endParaRPr lang="en-US" altLang="en-US"/>
          </a:p>
        </p:txBody>
      </p:sp>
    </p:spTree>
    <p:extLst>
      <p:ext uri="{BB962C8B-B14F-4D97-AF65-F5344CB8AC3E}">
        <p14:creationId xmlns:p14="http://schemas.microsoft.com/office/powerpoint/2010/main" val="180259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(3/3)</a:t>
            </a:r>
          </a:p>
        </p:txBody>
      </p:sp>
      <p:sp>
        <p:nvSpPr>
          <p:cNvPr id="3" name="Content Placeholder 2"/>
          <p:cNvSpPr>
            <a:spLocks noGrp="1"/>
          </p:cNvSpPr>
          <p:nvPr>
            <p:ph idx="1"/>
          </p:nvPr>
        </p:nvSpPr>
        <p:spPr/>
        <p:txBody>
          <a:bodyPr/>
          <a:lstStyle/>
          <a:p>
            <a:endParaRPr lang="en-US" sz="2200" dirty="0"/>
          </a:p>
          <a:p>
            <a:r>
              <a:rPr lang="en-US" sz="2000" dirty="0"/>
              <a:t>Clock cycle, cycle, tick – the length of the period for the processor clock</a:t>
            </a:r>
          </a:p>
          <a:p>
            <a:endParaRPr lang="en-US" sz="2000" dirty="0"/>
          </a:p>
          <a:p>
            <a:r>
              <a:rPr lang="en-US" sz="2000" dirty="0"/>
              <a:t>Clock cycle: sets the pace at which the execution proceeds</a:t>
            </a:r>
          </a:p>
          <a:p>
            <a:pPr lvl="1"/>
            <a:r>
              <a:rPr lang="en-US" sz="1600" dirty="0"/>
              <a:t>In a pipeline process, in a perfect scenario, each clock cycle sees the completion of one instruction</a:t>
            </a:r>
          </a:p>
          <a:p>
            <a:endParaRPr lang="en-US" sz="2000" dirty="0"/>
          </a:p>
          <a:p>
            <a:pPr marL="342900" lvl="1" indent="-342900">
              <a:buClr>
                <a:schemeClr val="tx2"/>
              </a:buClr>
            </a:pPr>
            <a:r>
              <a:rPr lang="en-US" dirty="0"/>
              <a:t>A constant value dictated by the frequency at which processor operates</a:t>
            </a:r>
          </a:p>
          <a:p>
            <a:endParaRPr lang="en-US" sz="2000" dirty="0"/>
          </a:p>
          <a:p>
            <a:pPr lvl="1"/>
            <a:r>
              <a:rPr lang="en-US" sz="1800" dirty="0"/>
              <a:t>Examples: </a:t>
            </a:r>
          </a:p>
          <a:p>
            <a:pPr lvl="2"/>
            <a:r>
              <a:rPr lang="en-US" sz="1500" dirty="0"/>
              <a:t>A 1 GHz processor has clock cycle of 1 nanosecond</a:t>
            </a:r>
          </a:p>
          <a:p>
            <a:pPr lvl="2"/>
            <a:r>
              <a:rPr lang="en-US" sz="1500" dirty="0"/>
              <a:t>A 2 GHz processor has clock cycle of 0.5 nanoseconds (500 picoseconds)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22</a:t>
            </a:fld>
            <a:endParaRPr lang="en-US" altLang="en-US"/>
          </a:p>
        </p:txBody>
      </p:sp>
    </p:spTree>
    <p:extLst>
      <p:ext uri="{BB962C8B-B14F-4D97-AF65-F5344CB8AC3E}">
        <p14:creationId xmlns:p14="http://schemas.microsoft.com/office/powerpoint/2010/main" val="358062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r>
              <a:rPr lang="en-US" sz="2000" dirty="0"/>
              <a:t/>
            </a:r>
            <a:br>
              <a:rPr lang="en-US" sz="2000" dirty="0"/>
            </a:br>
            <a:endParaRPr lang="en-US" sz="2000" dirty="0"/>
          </a:p>
          <a:p>
            <a:r>
              <a:rPr lang="en-US" sz="2000" dirty="0"/>
              <a:t>Alternatively, using the clock rate</a:t>
            </a:r>
          </a:p>
          <a:p>
            <a:pPr marL="0" indent="0">
              <a:buNone/>
              <a:tabLst>
                <a:tab pos="461963" algn="l"/>
              </a:tabLst>
            </a:pPr>
            <a:r>
              <a:rPr lang="en-US" dirty="0"/>
              <a:t>	</a:t>
            </a:r>
          </a:p>
        </p:txBody>
      </p:sp>
      <p:sp>
        <p:nvSpPr>
          <p:cNvPr id="9" name="Slide Number Placeholder 8"/>
          <p:cNvSpPr>
            <a:spLocks noGrp="1"/>
          </p:cNvSpPr>
          <p:nvPr>
            <p:ph type="sldNum" sz="quarter" idx="12"/>
          </p:nvPr>
        </p:nvSpPr>
        <p:spPr/>
        <p:txBody>
          <a:bodyPr/>
          <a:lstStyle/>
          <a:p>
            <a:fld id="{04A7C484-7E24-447E-8CB0-5149A4D34DEF}" type="slidenum">
              <a:rPr lang="en-US" altLang="en-US" smtClean="0"/>
              <a:pPr/>
              <a:t>23</a:t>
            </a:fld>
            <a:endParaRPr lang="en-US" altLang="en-US"/>
          </a:p>
        </p:txBody>
      </p:sp>
      <mc:AlternateContent xmlns:mc="http://schemas.openxmlformats.org/markup-compatibility/2006" xmlns:a14="http://schemas.microsoft.com/office/drawing/2010/main">
        <mc:Choice Requires="a14">
          <p:sp>
            <p:nvSpPr>
              <p:cNvPr id="4" name="TextBox 3"/>
              <p:cNvSpPr txBox="1"/>
              <p:nvPr/>
            </p:nvSpPr>
            <p:spPr>
              <a:xfrm>
                <a:off x="3203609" y="5143901"/>
                <a:ext cx="509113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num>
                        <m:den>
                          <m:r>
                            <a:rPr lang="en-US" i="1">
                              <a:solidFill>
                                <a:srgbClr val="00B050"/>
                              </a:solidFill>
                              <a:latin typeface="Cambria Math" panose="02040503050406030204" pitchFamily="18" charset="0"/>
                            </a:rPr>
                            <m:t>𝐶𝑙𝑜𝑐𝑘</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𝑅𝑎𝑡𝑒</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203609" y="5143901"/>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r>
                      <a:rPr lang="en-US" i="1">
                        <a:solidFill>
                          <a:srgbClr val="0070C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𝐶𝑙𝑜𝑐𝑘</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𝐶𝑦𝑐𝑙𝑒</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𝑇𝑖𝑚𝑒</m:t>
                    </m:r>
                  </m:oMath>
                </a14:m>
                <a:r>
                  <a:rPr lang="en-US" dirty="0">
                    <a:solidFill>
                      <a:srgbClr val="00B050"/>
                    </a:solidFill>
                  </a:rPr>
                  <a:t> </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376735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CPU Performance: How can we improve it?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To improve performance the product of three factors should be reduced</a:t>
            </a:r>
          </a:p>
          <a:p>
            <a:pPr lvl="1"/>
            <a:endParaRPr lang="en-US" sz="1600" dirty="0"/>
          </a:p>
          <a:p>
            <a:endParaRPr lang="en-US" sz="2000" dirty="0"/>
          </a:p>
          <a:p>
            <a:r>
              <a:rPr lang="en-US" sz="2000" dirty="0"/>
              <a:t>For a long time, we’ve piggy backed on “let’s increase the frequency”; i.e., reduce clock cycle time</a:t>
            </a:r>
          </a:p>
          <a:p>
            <a:pPr lvl="1"/>
            <a:r>
              <a:rPr lang="en-US" sz="1800" dirty="0">
                <a:solidFill>
                  <a:srgbClr val="000000"/>
                </a:solidFill>
              </a:rPr>
              <a:t>We eventually hit a wall this way </a:t>
            </a:r>
            <a:r>
              <a:rPr lang="en-US" sz="1800" dirty="0"/>
              <a:t>(the “Power Wall”)</a:t>
            </a:r>
          </a:p>
          <a:p>
            <a:pPr lvl="1"/>
            <a:endParaRPr lang="en-US" sz="1800" dirty="0"/>
          </a:p>
          <a:p>
            <a:endParaRPr lang="en-US" sz="2000" dirty="0"/>
          </a:p>
          <a:p>
            <a:r>
              <a:rPr lang="en-US" sz="2000" dirty="0"/>
              <a:t>As repeatedly demonstrated in practice, reducing the Instruction Count (IC) often times leads to an increase in CPI.  And the other way around.</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24</a:t>
            </a:fld>
            <a:endParaRPr lang="en-US" altLang="en-US"/>
          </a:p>
        </p:txBody>
      </p:sp>
      <mc:AlternateContent xmlns:mc="http://schemas.openxmlformats.org/markup-compatibility/2006" xmlns:a14="http://schemas.microsoft.com/office/drawing/2010/main">
        <mc:Choice Requires="a14">
          <p:sp>
            <p:nvSpPr>
              <p:cNvPr id="4" name="Rectangle 3"/>
              <p:cNvSpPr/>
              <p:nvPr/>
            </p:nvSpPr>
            <p:spPr>
              <a:xfrm>
                <a:off x="2160300" y="1173529"/>
                <a:ext cx="793496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r>
                      <a:rPr lang="en-US" i="1">
                        <a:solidFill>
                          <a:srgbClr val="0070C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𝐶𝑙𝑜𝑐𝑘</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𝐶𝑦𝑐𝑙𝑒</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𝑇𝑖𝑚𝑒</m:t>
                    </m:r>
                  </m:oMath>
                </a14:m>
                <a:r>
                  <a:rPr lang="en-US" dirty="0">
                    <a:solidFill>
                      <a:srgbClr val="00B050"/>
                    </a:solidFill>
                  </a:rPr>
                  <a:t> </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160300" y="1173529"/>
                <a:ext cx="7934960" cy="369332"/>
              </a:xfrm>
              <a:prstGeom prst="rect">
                <a:avLst/>
              </a:prstGeom>
              <a:blipFill>
                <a:blip r:embed="rId3"/>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31783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Trip: Revisiting, RISC or CISC?</a:t>
            </a:r>
          </a:p>
        </p:txBody>
      </p:sp>
      <p:sp>
        <p:nvSpPr>
          <p:cNvPr id="3" name="Content Placeholder 2"/>
          <p:cNvSpPr>
            <a:spLocks noGrp="1"/>
          </p:cNvSpPr>
          <p:nvPr>
            <p:ph idx="1"/>
          </p:nvPr>
        </p:nvSpPr>
        <p:spPr/>
        <p:txBody>
          <a:bodyPr/>
          <a:lstStyle/>
          <a:p>
            <a:endParaRPr lang="en-US" sz="2000" dirty="0"/>
          </a:p>
          <a:p>
            <a:r>
              <a:rPr lang="en-US" sz="2000" dirty="0"/>
              <a:t>Ongoing argument – whether RISC or CISC is the better ISA</a:t>
            </a:r>
          </a:p>
          <a:p>
            <a:endParaRPr lang="en-US" sz="2000" dirty="0"/>
          </a:p>
          <a:p>
            <a:r>
              <a:rPr lang="en-US" sz="2000" dirty="0"/>
              <a:t>The former is simple and therefore can be optimized easily.  Yet it requires a large number of instructions to accomplish something in your C code</a:t>
            </a:r>
          </a:p>
          <a:p>
            <a:pPr lvl="1"/>
            <a:r>
              <a:rPr lang="en-US" sz="1600" dirty="0"/>
              <a:t>High IC but low CPI</a:t>
            </a:r>
          </a:p>
          <a:p>
            <a:endParaRPr lang="en-US" sz="2000" dirty="0"/>
          </a:p>
          <a:p>
            <a:r>
              <a:rPr lang="en-US" sz="2000" dirty="0"/>
              <a:t>The latter is complex but instructions are expressive. Leads to few but expensive instructions to accomplish something in your C code</a:t>
            </a:r>
          </a:p>
          <a:p>
            <a:pPr lvl="1"/>
            <a:r>
              <a:rPr lang="en-US" sz="1600" dirty="0"/>
              <a:t>Low IC but high CPI</a:t>
            </a:r>
          </a:p>
          <a:p>
            <a:endParaRPr lang="en-US" sz="2000" dirty="0"/>
          </a:p>
          <a:p>
            <a:r>
              <a:rPr lang="en-US" sz="2000" dirty="0"/>
              <a:t>Specific example: ARM vs. x86</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25</a:t>
            </a:fld>
            <a:endParaRPr lang="en-US" altLang="en-US"/>
          </a:p>
        </p:txBody>
      </p:sp>
    </p:spTree>
    <p:extLst>
      <p:ext uri="{BB962C8B-B14F-4D97-AF65-F5344CB8AC3E}">
        <p14:creationId xmlns:p14="http://schemas.microsoft.com/office/powerpoint/2010/main" val="79698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 CPU Benchmarks</a:t>
            </a:r>
          </a:p>
        </p:txBody>
      </p:sp>
      <p:sp>
        <p:nvSpPr>
          <p:cNvPr id="3" name="Content Placeholder 2"/>
          <p:cNvSpPr>
            <a:spLocks noGrp="1"/>
          </p:cNvSpPr>
          <p:nvPr>
            <p:ph idx="1"/>
          </p:nvPr>
        </p:nvSpPr>
        <p:spPr/>
        <p:txBody>
          <a:bodyPr/>
          <a:lstStyle/>
          <a:p>
            <a:endParaRPr lang="en-US" sz="1800" dirty="0"/>
          </a:p>
          <a:p>
            <a:r>
              <a:rPr lang="en-US" sz="1800" dirty="0"/>
              <a:t>Benchmarks help us understand what processor does well what</a:t>
            </a:r>
          </a:p>
          <a:p>
            <a:pPr lvl="2"/>
            <a:endParaRPr lang="en-US" sz="1200" dirty="0"/>
          </a:p>
          <a:p>
            <a:pPr lvl="2"/>
            <a:endParaRPr lang="en-US" sz="1200" dirty="0"/>
          </a:p>
          <a:p>
            <a:r>
              <a:rPr lang="en-US" sz="1800" dirty="0"/>
              <a:t>Idea: gather a collection of programs that use a good mix of instructions and flex the muscles of a chip</a:t>
            </a:r>
          </a:p>
          <a:p>
            <a:pPr lvl="2"/>
            <a:endParaRPr lang="en-US" sz="1200" dirty="0"/>
          </a:p>
          <a:p>
            <a:pPr lvl="2"/>
            <a:endParaRPr lang="en-US" sz="1200" dirty="0"/>
          </a:p>
          <a:p>
            <a:r>
              <a:rPr lang="en-US" sz="1800" dirty="0"/>
              <a:t>The “collection of programs”: </a:t>
            </a:r>
          </a:p>
          <a:p>
            <a:pPr lvl="1"/>
            <a:r>
              <a:rPr lang="en-US" sz="1400" dirty="0"/>
              <a:t>Should be non-trivial and widely used</a:t>
            </a:r>
          </a:p>
          <a:p>
            <a:pPr lvl="1"/>
            <a:r>
              <a:rPr lang="en-US" sz="1400" dirty="0"/>
              <a:t>Should be as objective as possible: not favor a chip manufacturer at the expense of another one</a:t>
            </a:r>
          </a:p>
          <a:p>
            <a:pPr lvl="1"/>
            <a:r>
              <a:rPr lang="en-US" sz="1400" dirty="0"/>
              <a:t>Example: a compiler is used extensively, so it makes sense to have it included in the benchmark</a:t>
            </a:r>
          </a:p>
          <a:p>
            <a:pPr lvl="2"/>
            <a:endParaRPr lang="en-US" sz="1200" dirty="0"/>
          </a:p>
          <a:p>
            <a:pPr lvl="2"/>
            <a:endParaRPr lang="en-US" sz="1200" dirty="0"/>
          </a:p>
          <a:p>
            <a:r>
              <a:rPr lang="en-US" sz="1800" dirty="0"/>
              <a:t>Two common benchmarks:</a:t>
            </a:r>
          </a:p>
          <a:p>
            <a:pPr lvl="1"/>
            <a:r>
              <a:rPr lang="en-US" sz="1400" dirty="0"/>
              <a:t>Tied to programs dominated by floating point operations: CFP2006</a:t>
            </a:r>
          </a:p>
          <a:p>
            <a:pPr lvl="1"/>
            <a:r>
              <a:rPr lang="en-US" sz="1400" dirty="0"/>
              <a:t>Tied to programs dominated by integer arithmetic: CINT2006</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26</a:t>
            </a:fld>
            <a:endParaRPr lang="en-US" altLang="en-US"/>
          </a:p>
        </p:txBody>
      </p:sp>
    </p:spTree>
    <p:extLst>
      <p:ext uri="{BB962C8B-B14F-4D97-AF65-F5344CB8AC3E}">
        <p14:creationId xmlns:p14="http://schemas.microsoft.com/office/powerpoint/2010/main" val="1855304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 CPU Benchmark: </a:t>
            </a:r>
            <a:r>
              <a:rPr lang="en-US" sz="2800" dirty="0"/>
              <a:t>Example, highlights AMD performance</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27</a:t>
            </a:fld>
            <a:endParaRPr lang="en-US" altLang="en-US"/>
          </a:p>
        </p:txBody>
      </p:sp>
      <p:graphicFrame>
        <p:nvGraphicFramePr>
          <p:cNvPr id="5" name="Content Placeholder 4"/>
          <p:cNvGraphicFramePr>
            <a:graphicFrameLocks noGrp="1" noChangeAspect="1"/>
          </p:cNvGraphicFramePr>
          <p:nvPr>
            <p:ph idx="4294967295"/>
            <p:extLst/>
          </p:nvPr>
        </p:nvGraphicFramePr>
        <p:xfrm>
          <a:off x="1289957" y="2226871"/>
          <a:ext cx="8955715" cy="3390158"/>
        </p:xfrm>
        <a:graphic>
          <a:graphicData uri="http://schemas.openxmlformats.org/drawingml/2006/table">
            <a:tbl>
              <a:tblPr firstRow="1" bandRow="1"/>
              <a:tblGrid>
                <a:gridCol w="2148716">
                  <a:extLst>
                    <a:ext uri="{9D8B030D-6E8A-4147-A177-3AD203B41FA5}">
                      <a16:colId xmlns:a16="http://schemas.microsoft.com/office/drawing/2014/main" val="20000"/>
                    </a:ext>
                  </a:extLst>
                </a:gridCol>
                <a:gridCol w="1257517">
                  <a:extLst>
                    <a:ext uri="{9D8B030D-6E8A-4147-A177-3AD203B41FA5}">
                      <a16:colId xmlns:a16="http://schemas.microsoft.com/office/drawing/2014/main" val="20001"/>
                    </a:ext>
                  </a:extLst>
                </a:gridCol>
                <a:gridCol w="1497176">
                  <a:extLst>
                    <a:ext uri="{9D8B030D-6E8A-4147-A177-3AD203B41FA5}">
                      <a16:colId xmlns:a16="http://schemas.microsoft.com/office/drawing/2014/main" val="20002"/>
                    </a:ext>
                  </a:extLst>
                </a:gridCol>
                <a:gridCol w="697102">
                  <a:extLst>
                    <a:ext uri="{9D8B030D-6E8A-4147-A177-3AD203B41FA5}">
                      <a16:colId xmlns:a16="http://schemas.microsoft.com/office/drawing/2014/main" val="20003"/>
                    </a:ext>
                  </a:extLst>
                </a:gridCol>
                <a:gridCol w="1632951">
                  <a:extLst>
                    <a:ext uri="{9D8B030D-6E8A-4147-A177-3AD203B41FA5}">
                      <a16:colId xmlns:a16="http://schemas.microsoft.com/office/drawing/2014/main" val="20004"/>
                    </a:ext>
                  </a:extLst>
                </a:gridCol>
                <a:gridCol w="1722253">
                  <a:extLst>
                    <a:ext uri="{9D8B030D-6E8A-4147-A177-3AD203B41FA5}">
                      <a16:colId xmlns:a16="http://schemas.microsoft.com/office/drawing/2014/main" val="20005"/>
                    </a:ext>
                  </a:extLst>
                </a:gridCol>
              </a:tblGrid>
              <a:tr h="225076">
                <a:tc gridSpan="2">
                  <a:txBody>
                    <a:bodyPr/>
                    <a:lstStyle/>
                    <a:p>
                      <a:pPr marL="0" marR="0" algn="ctr">
                        <a:lnSpc>
                          <a:spcPct val="115000"/>
                        </a:lnSpc>
                        <a:spcBef>
                          <a:spcPts val="0"/>
                        </a:spcBef>
                        <a:spcAft>
                          <a:spcPts val="1000"/>
                        </a:spcAft>
                      </a:pPr>
                      <a:r>
                        <a:rPr lang="en-US" sz="1100" b="1" dirty="0">
                          <a:effectLst/>
                          <a:latin typeface="Calibri"/>
                          <a:ea typeface="Calibri"/>
                          <a:cs typeface="Times New Roman"/>
                        </a:rPr>
                        <a:t>CINT2006 Programs</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gridSpan="4">
                  <a:txBody>
                    <a:bodyPr/>
                    <a:lstStyle/>
                    <a:p>
                      <a:pPr marL="0" marR="0" algn="ctr">
                        <a:lnSpc>
                          <a:spcPct val="115000"/>
                        </a:lnSpc>
                        <a:spcBef>
                          <a:spcPts val="0"/>
                        </a:spcBef>
                        <a:spcAft>
                          <a:spcPts val="1000"/>
                        </a:spcAft>
                      </a:pPr>
                      <a:r>
                        <a:rPr lang="en-US" sz="1100" b="1" dirty="0">
                          <a:effectLst/>
                          <a:latin typeface="Calibri"/>
                          <a:ea typeface="Calibri"/>
                          <a:cs typeface="Times New Roman"/>
                        </a:rPr>
                        <a:t>AMD Opteron X4 – 2356 (Barcelona)</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4170">
                <a:tc>
                  <a:txBody>
                    <a:bodyPr/>
                    <a:lstStyle/>
                    <a:p>
                      <a:pPr marL="0" marR="0" algn="ctr">
                        <a:lnSpc>
                          <a:spcPct val="115000"/>
                        </a:lnSpc>
                        <a:spcBef>
                          <a:spcPts val="0"/>
                        </a:spcBef>
                        <a:spcAft>
                          <a:spcPts val="1000"/>
                        </a:spcAft>
                      </a:pPr>
                      <a:r>
                        <a:rPr lang="en-US" sz="1100" b="1">
                          <a:effectLst/>
                          <a:latin typeface="Calibri"/>
                          <a:ea typeface="Calibri"/>
                          <a:cs typeface="Times New Roman"/>
                        </a:rPr>
                        <a:t>Description</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Name</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Instruction count</a:t>
                      </a:r>
                      <a:br>
                        <a:rPr lang="en-US" sz="1100" b="1">
                          <a:effectLst/>
                          <a:latin typeface="Calibri"/>
                          <a:ea typeface="Calibri"/>
                          <a:cs typeface="Times New Roman"/>
                        </a:rPr>
                      </a:br>
                      <a:r>
                        <a:rPr lang="en-US" sz="1100" b="1">
                          <a:effectLst/>
                          <a:latin typeface="Calibri"/>
                          <a:ea typeface="Calibri"/>
                          <a:cs typeface="Times New Roman"/>
                        </a:rPr>
                        <a:t>[</a:t>
                      </a:r>
                      <a:r>
                        <a:rPr lang="en-US" sz="1100" b="1">
                          <a:effectLst/>
                          <a:latin typeface="Cambria Math"/>
                          <a:ea typeface="Calibri"/>
                          <a:cs typeface="Times New Roman"/>
                        </a:rPr>
                        <a:t>×</a:t>
                      </a:r>
                      <a:r>
                        <a:rPr lang="en-US" sz="1100" b="1">
                          <a:effectLst/>
                          <a:latin typeface="Calibri"/>
                          <a:ea typeface="Calibri"/>
                          <a:cs typeface="Times New Roman"/>
                        </a:rPr>
                        <a:t>10</a:t>
                      </a:r>
                      <a:r>
                        <a:rPr lang="en-US" sz="1100" b="1" baseline="30000">
                          <a:effectLst/>
                          <a:latin typeface="Calibri"/>
                          <a:ea typeface="Calibri"/>
                          <a:cs typeface="Times New Roman"/>
                        </a:rPr>
                        <a:t>9</a:t>
                      </a:r>
                      <a:r>
                        <a:rPr lang="en-US" sz="1100" b="1">
                          <a:effectLst/>
                          <a:latin typeface="Calibri"/>
                          <a:ea typeface="Calibri"/>
                          <a:cs typeface="Times New Roman"/>
                        </a:rPr>
                        <a:t>]</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CPI</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Clock Cycle Time</a:t>
                      </a:r>
                      <a:br>
                        <a:rPr lang="en-US" sz="1100" b="1">
                          <a:effectLst/>
                          <a:latin typeface="Calibri"/>
                          <a:ea typeface="Calibri"/>
                          <a:cs typeface="Times New Roman"/>
                        </a:rPr>
                      </a:br>
                      <a:r>
                        <a:rPr lang="en-US" sz="1100" b="1">
                          <a:effectLst/>
                          <a:latin typeface="Calibri"/>
                          <a:ea typeface="Calibri"/>
                          <a:cs typeface="Times New Roman"/>
                        </a:rPr>
                        <a:t>[seconds ×10</a:t>
                      </a:r>
                      <a:r>
                        <a:rPr lang="en-US" sz="1100" b="1" baseline="30000">
                          <a:effectLst/>
                          <a:latin typeface="Calibri"/>
                          <a:ea typeface="Calibri"/>
                          <a:cs typeface="Times New Roman"/>
                        </a:rPr>
                        <a:t>-9</a:t>
                      </a:r>
                      <a:r>
                        <a:rPr lang="en-US" sz="1100" b="1">
                          <a:effectLst/>
                          <a:latin typeface="Calibri"/>
                          <a:ea typeface="Calibri"/>
                          <a:cs typeface="Times New Roman"/>
                        </a:rPr>
                        <a:t>]</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dirty="0">
                          <a:effectLst/>
                          <a:latin typeface="Calibri"/>
                          <a:ea typeface="Calibri"/>
                          <a:cs typeface="Times New Roman"/>
                        </a:rPr>
                        <a:t>CPU Exec. Time</a:t>
                      </a:r>
                      <a:br>
                        <a:rPr lang="en-US" sz="1100" b="1" dirty="0">
                          <a:effectLst/>
                          <a:latin typeface="Calibri"/>
                          <a:ea typeface="Calibri"/>
                          <a:cs typeface="Times New Roman"/>
                        </a:rPr>
                      </a:br>
                      <a:r>
                        <a:rPr lang="en-US" sz="1100" b="1" dirty="0">
                          <a:effectLst/>
                          <a:latin typeface="Calibri"/>
                          <a:ea typeface="Calibri"/>
                          <a:cs typeface="Times New Roman"/>
                        </a:rPr>
                        <a:t>[seconds]</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Interpreted string processing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perl</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2118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637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5076">
                <a:tc>
                  <a:txBody>
                    <a:bodyPr/>
                    <a:lstStyle/>
                    <a:p>
                      <a:pPr marL="0" marR="0" algn="ctr">
                        <a:lnSpc>
                          <a:spcPct val="115000"/>
                        </a:lnSpc>
                        <a:spcBef>
                          <a:spcPts val="0"/>
                        </a:spcBef>
                        <a:spcAft>
                          <a:spcPts val="1000"/>
                        </a:spcAft>
                      </a:pPr>
                      <a:r>
                        <a:rPr lang="en-US" sz="1100" dirty="0">
                          <a:effectLst/>
                          <a:latin typeface="Calibri"/>
                          <a:ea typeface="Calibri"/>
                          <a:cs typeface="Times New Roman"/>
                        </a:rPr>
                        <a:t>Block-sorting compression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bzip2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2389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817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GNU C compiler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gcc</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1.72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724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5076">
                <a:tc>
                  <a:txBody>
                    <a:bodyPr/>
                    <a:lstStyle/>
                    <a:p>
                      <a:pPr marL="0" marR="0" algn="ctr">
                        <a:lnSpc>
                          <a:spcPct val="115000"/>
                        </a:lnSpc>
                        <a:spcBef>
                          <a:spcPts val="0"/>
                        </a:spcBef>
                        <a:spcAft>
                          <a:spcPts val="1000"/>
                        </a:spcAft>
                      </a:pPr>
                      <a:r>
                        <a:rPr lang="en-US" sz="1100" dirty="0">
                          <a:effectLst/>
                          <a:latin typeface="Calibri"/>
                          <a:ea typeface="Calibri"/>
                          <a:cs typeface="Times New Roman"/>
                        </a:rPr>
                        <a:t>Combinational optimization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mcf</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336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1,345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Go game (AI)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go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1658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721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Search gene sequence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hmmer</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2783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Chess game (AI)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sjeng</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2176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Quantum computer simulation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libquantum</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1,047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Video compression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h264avc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3102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993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Discrete event simulation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omnitpp</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587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690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Games/path finding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aster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773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XML parsing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xatancbmk</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1058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1,143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8" name="Rectangle 7"/>
          <p:cNvSpPr/>
          <p:nvPr/>
        </p:nvSpPr>
        <p:spPr>
          <a:xfrm>
            <a:off x="99605"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230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 CPU Benchmark: Example, wrap up</a:t>
            </a:r>
          </a:p>
        </p:txBody>
      </p:sp>
      <p:sp>
        <p:nvSpPr>
          <p:cNvPr id="3" name="Content Placeholder 2"/>
          <p:cNvSpPr>
            <a:spLocks noGrp="1"/>
          </p:cNvSpPr>
          <p:nvPr>
            <p:ph idx="1"/>
          </p:nvPr>
        </p:nvSpPr>
        <p:spPr/>
        <p:txBody>
          <a:bodyPr/>
          <a:lstStyle/>
          <a:p>
            <a:pPr lvl="1"/>
            <a:endParaRPr lang="en-US" sz="2400" dirty="0"/>
          </a:p>
          <a:p>
            <a:pPr lvl="1"/>
            <a:endParaRPr lang="en-US" sz="2400" dirty="0"/>
          </a:p>
          <a:p>
            <a:pPr lvl="1"/>
            <a:r>
              <a:rPr lang="en-US" sz="2400" dirty="0"/>
              <a:t>There are programs for which the CPI is less than 1.</a:t>
            </a:r>
          </a:p>
          <a:p>
            <a:pPr lvl="2"/>
            <a:r>
              <a:rPr lang="en-US" sz="2000" dirty="0"/>
              <a:t>Suggests that multiple issue is at play</a:t>
            </a:r>
          </a:p>
          <a:p>
            <a:pPr lvl="1"/>
            <a:endParaRPr lang="en-US" sz="2400" dirty="0"/>
          </a:p>
          <a:p>
            <a:pPr lvl="1"/>
            <a:endParaRPr lang="en-US" sz="2400" dirty="0"/>
          </a:p>
          <a:p>
            <a:pPr lvl="1"/>
            <a:r>
              <a:rPr lang="en-US" sz="2400" dirty="0"/>
              <a:t>Why are there programs with CPI of 10?</a:t>
            </a:r>
          </a:p>
          <a:p>
            <a:pPr lvl="2"/>
            <a:r>
              <a:rPr lang="en-US" sz="2000" dirty="0"/>
              <a:t>The pipeline stalls a lot, most likely due to repeated cache misses and system memory transactions</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28</a:t>
            </a:fld>
            <a:endParaRPr lang="en-US" altLang="en-US"/>
          </a:p>
        </p:txBody>
      </p:sp>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26779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common sense observation</a:t>
            </a:r>
          </a:p>
        </p:txBody>
      </p:sp>
      <p:sp>
        <p:nvSpPr>
          <p:cNvPr id="3" name="Content Placeholder 2"/>
          <p:cNvSpPr>
            <a:spLocks noGrp="1"/>
          </p:cNvSpPr>
          <p:nvPr>
            <p:ph idx="1"/>
          </p:nvPr>
        </p:nvSpPr>
        <p:spPr/>
        <p:txBody>
          <a:bodyPr/>
          <a:lstStyle/>
          <a:p>
            <a:endParaRPr lang="en-US" dirty="0"/>
          </a:p>
          <a:p>
            <a:endParaRPr lang="en-US" dirty="0"/>
          </a:p>
          <a:p>
            <a:r>
              <a:rPr lang="en-US" dirty="0"/>
              <a:t>You </a:t>
            </a:r>
            <a:r>
              <a:rPr lang="en-US" dirty="0" smtClean="0"/>
              <a:t>get the brownie points for </a:t>
            </a:r>
            <a:r>
              <a:rPr lang="en-US" dirty="0"/>
              <a:t>writing code whose instructions </a:t>
            </a:r>
            <a:r>
              <a:rPr lang="en-US" dirty="0" smtClean="0"/>
              <a:t>fly through the chip</a:t>
            </a:r>
            <a:endParaRPr lang="en-US" dirty="0"/>
          </a:p>
          <a:p>
            <a:endParaRPr lang="en-US" dirty="0"/>
          </a:p>
          <a:p>
            <a:endParaRPr lang="en-US" dirty="0"/>
          </a:p>
          <a:p>
            <a:endParaRPr lang="en-US" dirty="0" smtClean="0"/>
          </a:p>
          <a:p>
            <a:endParaRPr lang="en-US" dirty="0"/>
          </a:p>
          <a:p>
            <a:endParaRPr lang="en-US" dirty="0" smtClean="0"/>
          </a:p>
          <a:p>
            <a:endParaRPr lang="en-US" dirty="0"/>
          </a:p>
          <a:p>
            <a:r>
              <a:rPr lang="en-US" dirty="0" smtClean="0"/>
              <a:t>Nobody particularly impressed by instructions that take </a:t>
            </a:r>
            <a:r>
              <a:rPr lang="en-US" dirty="0"/>
              <a:t>a long time to </a:t>
            </a:r>
            <a:r>
              <a:rPr lang="en-US" dirty="0" smtClean="0"/>
              <a:t>execute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717" y="2846356"/>
            <a:ext cx="1524033" cy="15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5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Before </a:t>
            </a:r>
            <a:r>
              <a:rPr lang="en-US"/>
              <a:t>we get going…</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fontScale="77500" lnSpcReduction="20000"/>
              </a:bodyPr>
              <a:lstStyle/>
              <a:p>
                <a:r>
                  <a:rPr lang="en-US" dirty="0"/>
                  <a:t>Last time: the Hardware </a:t>
                </a:r>
                <a14:m>
                  <m:oMath xmlns:m="http://schemas.openxmlformats.org/officeDocument/2006/math">
                    <m:r>
                      <a:rPr lang="en-US" b="0" i="1" smtClean="0">
                        <a:latin typeface="Cambria Math" panose="02040503050406030204" pitchFamily="18" charset="0"/>
                      </a:rPr>
                      <m:t>↔</m:t>
                    </m:r>
                  </m:oMath>
                </a14:m>
                <a:r>
                  <a:rPr lang="en-US" dirty="0"/>
                  <a:t> Software interplay</a:t>
                </a:r>
              </a:p>
              <a:p>
                <a:pPr lvl="1"/>
                <a:r>
                  <a:rPr lang="en-US" dirty="0" smtClean="0"/>
                  <a:t>Registers</a:t>
                </a:r>
              </a:p>
              <a:p>
                <a:pPr lvl="1"/>
                <a:r>
                  <a:rPr lang="en-US" dirty="0" smtClean="0"/>
                  <a:t>ILP tricks to get the code running fast</a:t>
                </a:r>
              </a:p>
              <a:p>
                <a:pPr lvl="2"/>
                <a:r>
                  <a:rPr lang="en-US" dirty="0" smtClean="0"/>
                  <a:t>Pipelining is the poster child</a:t>
                </a:r>
              </a:p>
              <a:p>
                <a:pPr lvl="2"/>
                <a:r>
                  <a:rPr lang="en-US" dirty="0" smtClean="0"/>
                  <a:t>But other good ones too: OOOE, speculative execution, etc.</a:t>
                </a:r>
                <a:endParaRPr lang="en-US" dirty="0"/>
              </a:p>
              <a:p>
                <a:pPr lvl="2"/>
                <a:endParaRPr lang="en-US" dirty="0"/>
              </a:p>
              <a:p>
                <a:r>
                  <a:rPr lang="en-US" dirty="0"/>
                  <a:t>Today</a:t>
                </a:r>
              </a:p>
              <a:p>
                <a:pPr lvl="1"/>
                <a:r>
                  <a:rPr lang="en-US" dirty="0" smtClean="0"/>
                  <a:t>Thread </a:t>
                </a:r>
                <a:r>
                  <a:rPr lang="en-US" dirty="0"/>
                  <a:t>Level </a:t>
                </a:r>
                <a:r>
                  <a:rPr lang="en-US" dirty="0" smtClean="0"/>
                  <a:t>Parallelism (TLP)</a:t>
                </a:r>
              </a:p>
              <a:p>
                <a:pPr lvl="1"/>
                <a:r>
                  <a:rPr lang="en-US" dirty="0" smtClean="0"/>
                  <a:t>Measuring execution performance, quick thoughts</a:t>
                </a:r>
              </a:p>
              <a:p>
                <a:pPr lvl="1"/>
                <a:r>
                  <a:rPr lang="en-US" dirty="0" smtClean="0"/>
                  <a:t>The memory hierarchy</a:t>
                </a:r>
                <a:endParaRPr lang="en-US" dirty="0"/>
              </a:p>
              <a:p>
                <a:pPr lvl="2"/>
                <a:endParaRPr lang="en-US" dirty="0"/>
              </a:p>
              <a:p>
                <a:r>
                  <a:rPr lang="en-US" dirty="0"/>
                  <a:t>Other tidbits:</a:t>
                </a:r>
              </a:p>
              <a:p>
                <a:pPr lvl="1"/>
                <a:r>
                  <a:rPr lang="en-US" dirty="0" smtClean="0"/>
                  <a:t>NOTE: Office hour on </a:t>
                </a:r>
                <a:r>
                  <a:rPr lang="en-US" dirty="0" err="1" smtClean="0"/>
                  <a:t>Th</a:t>
                </a:r>
                <a:r>
                  <a:rPr lang="en-US" dirty="0" smtClean="0"/>
                  <a:t> is from 10:00 - 11:30 am</a:t>
                </a:r>
              </a:p>
              <a:p>
                <a:pPr lvl="1"/>
                <a:r>
                  <a:rPr lang="en-US" dirty="0" smtClean="0"/>
                  <a:t>Office hours for online students: email before 6:30 pm</a:t>
                </a:r>
              </a:p>
              <a:p>
                <a:pPr lvl="1"/>
                <a:r>
                  <a:rPr lang="en-US" dirty="0" smtClean="0"/>
                  <a:t>Get </a:t>
                </a:r>
                <a:r>
                  <a:rPr lang="en-US" dirty="0"/>
                  <a:t>an account on Euler; you need it for HW01</a:t>
                </a:r>
              </a:p>
              <a:p>
                <a:pPr lvl="1"/>
                <a:r>
                  <a:rPr lang="en-US" dirty="0"/>
                  <a:t>Please take care of the assigned reading</a:t>
                </a:r>
              </a:p>
              <a:p>
                <a:pPr lvl="1"/>
                <a:r>
                  <a:rPr lang="en-US" dirty="0"/>
                  <a:t>First assignment due on </a:t>
                </a:r>
                <a:r>
                  <a:rPr lang="en-US" dirty="0" err="1"/>
                  <a:t>Th</a:t>
                </a:r>
                <a:r>
                  <a:rPr lang="en-US" dirty="0"/>
                  <a:t> at 9 pm</a:t>
                </a:r>
              </a:p>
              <a:p>
                <a:pPr lvl="1"/>
                <a:r>
                  <a:rPr lang="en-US" dirty="0"/>
                  <a:t>Use Piazza to get things going (for you or others)</a:t>
                </a:r>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a:blip r:embed="rId2"/>
                <a:stretch>
                  <a:fillRect l="-758" t="-22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D2203D-769A-4D5A-AE4C-EA73FDE6A130}" type="slidenum">
              <a:rPr lang="en-US" smtClean="0"/>
              <a:t>3</a:t>
            </a:fld>
            <a:endParaRPr lang="en-US"/>
          </a:p>
        </p:txBody>
      </p:sp>
      <p:pic>
        <p:nvPicPr>
          <p:cNvPr id="10" name="Content Placeholder 7"/>
          <p:cNvPicPr>
            <a:picLocks noGrp="1" noChangeAspect="1"/>
          </p:cNvPicPr>
          <p:nvPr>
            <p:ph sz="half" idx="2"/>
          </p:nvPr>
        </p:nvPicPr>
        <p:blipFill>
          <a:blip r:embed="rId3"/>
          <a:stretch>
            <a:fillRect/>
          </a:stretch>
        </p:blipFill>
        <p:spPr>
          <a:xfrm>
            <a:off x="6345238" y="2013590"/>
            <a:ext cx="5640387" cy="4080183"/>
          </a:xfrm>
          <a:prstGeom prst="rect">
            <a:avLst/>
          </a:prstGeom>
        </p:spPr>
      </p:pic>
      <p:sp>
        <p:nvSpPr>
          <p:cNvPr id="2" name="Rectangle 1"/>
          <p:cNvSpPr/>
          <p:nvPr/>
        </p:nvSpPr>
        <p:spPr>
          <a:xfrm>
            <a:off x="6950727" y="1738011"/>
            <a:ext cx="5200463" cy="246221"/>
          </a:xfrm>
          <a:prstGeom prst="rect">
            <a:avLst/>
          </a:prstGeom>
        </p:spPr>
        <p:txBody>
          <a:bodyPr wrap="none">
            <a:spAutoFit/>
          </a:bodyPr>
          <a:lstStyle/>
          <a:p>
            <a:r>
              <a:rPr lang="en-US" sz="1000" dirty="0"/>
              <a:t>Keep this pic in mind when you visualize how your code gets executed, instruction by instruction</a:t>
            </a:r>
          </a:p>
        </p:txBody>
      </p:sp>
    </p:spTree>
    <p:extLst>
      <p:ext uri="{BB962C8B-B14F-4D97-AF65-F5344CB8AC3E}">
        <p14:creationId xmlns:p14="http://schemas.microsoft.com/office/powerpoint/2010/main" val="618922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fld id="{67D2203D-769A-4D5A-AE4C-EA73FDE6A130}" type="slidenum">
              <a:rPr lang="en-US" smtClean="0"/>
              <a:t>30</a:t>
            </a:fld>
            <a:endParaRPr lang="en-US"/>
          </a:p>
        </p:txBody>
      </p:sp>
    </p:spTree>
    <p:extLst>
      <p:ext uri="{BB962C8B-B14F-4D97-AF65-F5344CB8AC3E}">
        <p14:creationId xmlns:p14="http://schemas.microsoft.com/office/powerpoint/2010/main" val="2232237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why we love them and want to have lots of them</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Transistors used to make the CU and ALU work</a:t>
            </a:r>
          </a:p>
          <a:p>
            <a:endParaRPr lang="en-US" dirty="0"/>
          </a:p>
          <a:p>
            <a:endParaRPr lang="en-US" dirty="0"/>
          </a:p>
          <a:p>
            <a:r>
              <a:rPr lang="en-US" dirty="0"/>
              <a:t>Transistors also used for memory, to store data and instructions (focus on this aspect next)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31</a:t>
            </a:fld>
            <a:endParaRPr lang="en-US" altLang="en-US"/>
          </a:p>
        </p:txBody>
      </p:sp>
    </p:spTree>
    <p:extLst>
      <p:ext uri="{BB962C8B-B14F-4D97-AF65-F5344CB8AC3E}">
        <p14:creationId xmlns:p14="http://schemas.microsoft.com/office/powerpoint/2010/main" val="276797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significant consumer of transistors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p>
              <a:p>
                <a:r>
                  <a:rPr lang="en-US" sz="2000" dirty="0"/>
                  <a:t>SRAM – Static Random Access Memory</a:t>
                </a:r>
              </a:p>
              <a:p>
                <a:pPr lvl="1"/>
                <a:r>
                  <a:rPr lang="en-US" sz="1800" dirty="0"/>
                  <a:t>Integrated circuit whose elements combine to make up memory arrays</a:t>
                </a:r>
              </a:p>
              <a:p>
                <a:pPr lvl="1"/>
                <a:r>
                  <a:rPr lang="en-US" sz="1800" dirty="0"/>
                  <a:t>An “element”: a special circuit, called </a:t>
                </a:r>
                <a:r>
                  <a:rPr lang="en-US" sz="1800" dirty="0">
                    <a:solidFill>
                      <a:srgbClr val="C00000"/>
                    </a:solidFill>
                  </a:rPr>
                  <a:t>flip-flop</a:t>
                </a:r>
              </a:p>
              <a:p>
                <a:pPr lvl="1"/>
                <a:r>
                  <a:rPr lang="en-US" sz="1800" dirty="0"/>
                  <a:t>One flip-flop requires </a:t>
                </a:r>
                <a:r>
                  <a:rPr lang="en-US" sz="1800" dirty="0">
                    <a:solidFill>
                      <a:srgbClr val="C00000"/>
                    </a:solidFill>
                  </a:rPr>
                  <a:t>four to six transistors</a:t>
                </a:r>
              </a:p>
              <a:p>
                <a:pPr lvl="1"/>
                <a:r>
                  <a:rPr lang="en-US" sz="1800" dirty="0"/>
                  <a:t>Each of these elements stores </a:t>
                </a:r>
                <a:r>
                  <a:rPr lang="en-US" sz="1800" dirty="0">
                    <a:solidFill>
                      <a:srgbClr val="C00000"/>
                    </a:solidFill>
                  </a:rPr>
                  <a:t>one bit</a:t>
                </a:r>
                <a:r>
                  <a:rPr lang="en-US" sz="1800" dirty="0"/>
                  <a:t> of information </a:t>
                </a:r>
              </a:p>
              <a:p>
                <a:pPr lvl="1"/>
                <a:r>
                  <a:rPr lang="en-US" sz="1800" dirty="0"/>
                  <a:t>Very </a:t>
                </a:r>
                <a:r>
                  <a:rPr lang="en-US" sz="1800" dirty="0">
                    <a:solidFill>
                      <a:srgbClr val="C00000"/>
                    </a:solidFill>
                  </a:rPr>
                  <a:t>short access time</a:t>
                </a:r>
                <a:r>
                  <a:rPr lang="en-US" sz="1800" dirty="0"/>
                  <a:t>: </a:t>
                </a:r>
                <a14:m>
                  <m:oMath xmlns:m="http://schemas.openxmlformats.org/officeDocument/2006/math">
                    <m:r>
                      <a:rPr lang="en-US" sz="1800" i="1">
                        <a:latin typeface="Cambria Math" panose="02040503050406030204" pitchFamily="18" charset="0"/>
                      </a:rPr>
                      <m:t>≈</m:t>
                    </m:r>
                    <m:r>
                      <a:rPr lang="en-US" sz="1800" b="1" i="1">
                        <a:latin typeface="Cambria Math" panose="02040503050406030204" pitchFamily="18" charset="0"/>
                      </a:rPr>
                      <m:t>𝑶</m:t>
                    </m:r>
                    <m:r>
                      <a:rPr lang="en-US" sz="1800" b="1" i="1">
                        <a:latin typeface="Cambria Math" panose="02040503050406030204" pitchFamily="18" charset="0"/>
                      </a:rPr>
                      <m:t>(</m:t>
                    </m:r>
                    <m:r>
                      <a:rPr lang="en-US" sz="1800" i="1">
                        <a:latin typeface="Cambria Math" panose="02040503050406030204" pitchFamily="18" charset="0"/>
                      </a:rPr>
                      <m:t>0</m:t>
                    </m:r>
                    <m:r>
                      <a:rPr lang="en-US" sz="1800" b="1" i="1">
                        <a:latin typeface="Cambria Math" panose="02040503050406030204" pitchFamily="18" charset="0"/>
                      </a:rPr>
                      <m:t>)</m:t>
                    </m:r>
                  </m:oMath>
                </a14:m>
                <a:r>
                  <a:rPr lang="en-US" sz="1800" dirty="0"/>
                  <a:t> ns (order of magnitude(0):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0</m:t>
                        </m:r>
                      </m:sup>
                    </m:sSup>
                    <m:r>
                      <a:rPr lang="en-US" sz="1800" i="1">
                        <a:latin typeface="Cambria Math" panose="02040503050406030204" pitchFamily="18" charset="0"/>
                      </a:rPr>
                      <m:t>=1</m:t>
                    </m:r>
                  </m:oMath>
                </a14:m>
                <a:r>
                  <a:rPr lang="en-US" sz="1800" dirty="0"/>
                  <a:t>)</a:t>
                </a:r>
              </a:p>
              <a:p>
                <a:pPr lvl="1"/>
                <a:r>
                  <a:rPr lang="en-US" sz="1800" dirty="0"/>
                  <a:t>Uniform access time of any element in the array (yet it’s different to write than to read)</a:t>
                </a:r>
              </a:p>
              <a:p>
                <a:pPr lvl="1"/>
                <a:r>
                  <a:rPr lang="en-US" sz="1800" dirty="0"/>
                  <a:t>“Static” refers to the fact that once set, the element stores the value set as long as the element is powered</a:t>
                </a:r>
              </a:p>
              <a:p>
                <a:pPr lvl="1"/>
                <a:r>
                  <a:rPr lang="en-US" sz="1800" dirty="0">
                    <a:solidFill>
                      <a:srgbClr val="C00000"/>
                    </a:solidFill>
                  </a:rPr>
                  <a:t>Bulky</a:t>
                </a:r>
                <a:r>
                  <a:rPr lang="en-US" sz="1800" dirty="0"/>
                  <a:t>, since a storing element is “fat”; problematic to store a lot per unit area (compared to DRAM)</a:t>
                </a:r>
              </a:p>
              <a:p>
                <a:pPr lvl="1"/>
                <a:r>
                  <a:rPr lang="en-US" sz="1800" dirty="0">
                    <a:solidFill>
                      <a:srgbClr val="C00000"/>
                    </a:solidFill>
                  </a:rPr>
                  <a:t>Expensive</a:t>
                </a:r>
                <a:r>
                  <a:rPr lang="en-US" sz="1800" dirty="0"/>
                  <a:t>, since it requires four to six transistors and special layout and support requirements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32</a:t>
            </a:fld>
            <a:endParaRPr lang="en-US" altLang="en-US"/>
          </a:p>
        </p:txBody>
      </p:sp>
      <p:sp>
        <p:nvSpPr>
          <p:cNvPr id="7" name="Rectangle 6"/>
          <p:cNvSpPr/>
          <p:nvPr/>
        </p:nvSpPr>
        <p:spPr>
          <a:xfrm>
            <a:off x="77168" y="6614200"/>
            <a:ext cx="1347440" cy="215444"/>
          </a:xfrm>
          <a:prstGeom prst="rect">
            <a:avLst/>
          </a:prstGeom>
        </p:spPr>
        <p:txBody>
          <a:bodyPr wrap="square">
            <a:spAutoFit/>
          </a:bodyPr>
          <a:lstStyle/>
          <a:p>
            <a:r>
              <a:rPr lang="en-US" sz="800" dirty="0">
                <a:latin typeface="+mj-lt"/>
              </a:rPr>
              <a:t>[Patterson &amp; H]</a:t>
            </a:r>
            <a:r>
              <a:rPr lang="en-US" sz="800" dirty="0"/>
              <a:t>→</a:t>
            </a:r>
          </a:p>
        </p:txBody>
      </p:sp>
    </p:spTree>
    <p:extLst>
      <p:ext uri="{BB962C8B-B14F-4D97-AF65-F5344CB8AC3E}">
        <p14:creationId xmlns:p14="http://schemas.microsoft.com/office/powerpoint/2010/main" val="1389105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It’s Expensive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smtClean="0"/>
              </a:p>
              <a:p>
                <a:r>
                  <a:rPr lang="en-US" sz="2000" dirty="0" smtClean="0"/>
                  <a:t>Eats up relatively big </a:t>
                </a:r>
                <a:r>
                  <a:rPr lang="en-US" sz="2000" dirty="0" smtClean="0"/>
                  <a:t>chunk of the </a:t>
                </a:r>
                <a:r>
                  <a:rPr lang="en-US" sz="2000" dirty="0" smtClean="0"/>
                  <a:t>transistor </a:t>
                </a:r>
                <a:r>
                  <a:rPr lang="en-US" sz="2000" dirty="0"/>
                  <a:t>budget</a:t>
                </a:r>
              </a:p>
              <a:p>
                <a:endParaRPr lang="en-US" sz="2000" dirty="0"/>
              </a:p>
              <a:p>
                <a:r>
                  <a:rPr lang="en-US" sz="2000" dirty="0"/>
                  <a:t>Back of the envelop calculation:</a:t>
                </a:r>
              </a:p>
              <a:p>
                <a:pPr lvl="1"/>
                <a:endParaRPr lang="en-US" sz="1800" dirty="0"/>
              </a:p>
              <a:p>
                <a:pPr lvl="1"/>
                <a:r>
                  <a:rPr lang="en-US" sz="1800" dirty="0"/>
                  <a:t>Decent processor: 4 billion transistors</a:t>
                </a:r>
              </a:p>
              <a:p>
                <a:pPr lvl="1"/>
                <a:endParaRPr lang="en-US" sz="1800" dirty="0"/>
              </a:p>
              <a:p>
                <a:pPr lvl="1"/>
                <a:r>
                  <a:rPr lang="en-US" sz="1800" dirty="0"/>
                  <a:t>Assume 32 MB of L3 cache</a:t>
                </a:r>
              </a:p>
              <a:p>
                <a:pPr lvl="2"/>
                <a:r>
                  <a:rPr lang="en-US" sz="1600" dirty="0"/>
                  <a:t>1 B = 8 bits</a:t>
                </a:r>
              </a:p>
              <a:p>
                <a:pPr lvl="1"/>
                <a:endParaRPr lang="en-US" sz="1800" dirty="0"/>
              </a:p>
              <a:p>
                <a:pPr lvl="1"/>
                <a:r>
                  <a:rPr lang="en-US" sz="1800" dirty="0"/>
                  <a:t>Assume 4 transistors per bit</a:t>
                </a:r>
              </a:p>
              <a:p>
                <a:pPr lvl="2"/>
                <a:r>
                  <a:rPr lang="en-US" sz="1600" dirty="0"/>
                  <a:t>Budget of transistors: </a:t>
                </a:r>
                <a14:m>
                  <m:oMath xmlns:m="http://schemas.openxmlformats.org/officeDocument/2006/math">
                    <m:r>
                      <a:rPr lang="en-US" sz="1600" i="1">
                        <a:latin typeface="Cambria Math" panose="02040503050406030204" pitchFamily="18" charset="0"/>
                      </a:rPr>
                      <m:t>32×</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6</m:t>
                        </m:r>
                      </m:sup>
                    </m:sSup>
                    <m:r>
                      <a:rPr lang="en-US" sz="1600" i="1">
                        <a:latin typeface="Cambria Math" panose="02040503050406030204" pitchFamily="18" charset="0"/>
                      </a:rPr>
                      <m:t>×8×4≈</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9</m:t>
                        </m:r>
                      </m:sup>
                    </m:sSup>
                  </m:oMath>
                </a14:m>
                <a:endParaRPr lang="en-US" sz="1600" dirty="0"/>
              </a:p>
              <a:p>
                <a:pPr lvl="3"/>
                <a:r>
                  <a:rPr lang="en-US" sz="1400" dirty="0"/>
                  <a:t>25% of all transistors used for L3 cache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33</a:t>
            </a:fld>
            <a:endParaRPr lang="en-US" altLang="en-US"/>
          </a:p>
        </p:txBody>
      </p:sp>
    </p:spTree>
    <p:extLst>
      <p:ext uri="{BB962C8B-B14F-4D97-AF65-F5344CB8AC3E}">
        <p14:creationId xmlns:p14="http://schemas.microsoft.com/office/powerpoint/2010/main" val="141790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a:t>
            </a:r>
          </a:p>
        </p:txBody>
      </p:sp>
      <p:sp>
        <p:nvSpPr>
          <p:cNvPr id="3" name="Content Placeholder 2"/>
          <p:cNvSpPr>
            <a:spLocks noGrp="1"/>
          </p:cNvSpPr>
          <p:nvPr>
            <p:ph idx="1"/>
          </p:nvPr>
        </p:nvSpPr>
        <p:spPr/>
        <p:txBody>
          <a:bodyPr/>
          <a:lstStyle/>
          <a:p>
            <a:r>
              <a:rPr lang="en-US" sz="2000" dirty="0"/>
              <a:t>DRAM type memory: the information stored as a charge in a </a:t>
            </a:r>
            <a:r>
              <a:rPr lang="en-US" sz="2000" dirty="0">
                <a:solidFill>
                  <a:srgbClr val="C00000"/>
                </a:solidFill>
              </a:rPr>
              <a:t>capacitor</a:t>
            </a:r>
          </a:p>
          <a:p>
            <a:pPr lvl="1"/>
            <a:r>
              <a:rPr lang="en-US" sz="1600" dirty="0"/>
              <a:t>No charge: 0 signal</a:t>
            </a:r>
          </a:p>
          <a:p>
            <a:pPr lvl="1"/>
            <a:r>
              <a:rPr lang="en-US" sz="1600" dirty="0"/>
              <a:t>Some charge: 1 signal</a:t>
            </a:r>
          </a:p>
          <a:p>
            <a:pPr lvl="2"/>
            <a:endParaRPr lang="en-US" sz="1300" dirty="0"/>
          </a:p>
          <a:p>
            <a:r>
              <a:rPr lang="en-US" sz="2000" dirty="0"/>
              <a:t>The good: </a:t>
            </a:r>
            <a:r>
              <a:rPr lang="en-US" sz="2000" dirty="0">
                <a:solidFill>
                  <a:srgbClr val="C00000"/>
                </a:solidFill>
              </a:rPr>
              <a:t>cheap</a:t>
            </a:r>
            <a:r>
              <a:rPr lang="en-US" sz="2000" dirty="0"/>
              <a:t>, requires only one capacitor and one transistor</a:t>
            </a:r>
          </a:p>
          <a:p>
            <a:endParaRPr lang="en-US" sz="1900" dirty="0"/>
          </a:p>
          <a:p>
            <a:r>
              <a:rPr lang="en-US" sz="2000" dirty="0"/>
              <a:t>The bad: capacitors leak, so the charge or lack of charge should be reinforced every so often, dynamically</a:t>
            </a:r>
          </a:p>
          <a:p>
            <a:pPr lvl="1"/>
            <a:r>
              <a:rPr lang="en-US" sz="1600" dirty="0"/>
              <a:t>D in DRAM comes for the “dynamically” attribute</a:t>
            </a:r>
          </a:p>
          <a:p>
            <a:endParaRPr lang="en-US" sz="2000" dirty="0"/>
          </a:p>
          <a:p>
            <a:endParaRPr lang="en-US" sz="2000" dirty="0"/>
          </a:p>
          <a:p>
            <a:r>
              <a:rPr lang="en-US" sz="2000" dirty="0"/>
              <a:t>Moral of the story: State of the capacitor should be refreshed every </a:t>
            </a:r>
            <a:r>
              <a:rPr lang="en-US" sz="2000" dirty="0">
                <a:solidFill>
                  <a:srgbClr val="C00000"/>
                </a:solidFill>
              </a:rPr>
              <a:t>millisecond</a:t>
            </a:r>
            <a:r>
              <a:rPr lang="en-US" sz="2000" dirty="0"/>
              <a:t> or so</a:t>
            </a:r>
          </a:p>
          <a:p>
            <a:pPr lvl="1"/>
            <a:r>
              <a:rPr lang="en-US" sz="1600" dirty="0"/>
              <a:t>Refreshing requires a small delay in memory accesses</a:t>
            </a:r>
            <a:endParaRPr lang="en-US" sz="1300" dirty="0"/>
          </a:p>
          <a:p>
            <a:pPr lvl="2"/>
            <a:r>
              <a:rPr lang="en-US" sz="1400" dirty="0"/>
              <a:t>Is this delay incurred often? (first order approximation answer) </a:t>
            </a:r>
          </a:p>
          <a:p>
            <a:pPr lvl="3"/>
            <a:r>
              <a:rPr lang="en-US" sz="1200" dirty="0"/>
              <a:t>Given frequency at which memory is accessed, refreshing every millisecond means issues might appear once every million cycles</a:t>
            </a:r>
          </a:p>
          <a:p>
            <a:pPr lvl="3"/>
            <a:r>
              <a:rPr lang="en-US" sz="1200" dirty="0"/>
              <a:t>Moral of the story: refresh is a </a:t>
            </a:r>
            <a:r>
              <a:rPr lang="en-US" sz="1200" dirty="0">
                <a:solidFill>
                  <a:srgbClr val="0070C0"/>
                </a:solidFill>
              </a:rPr>
              <a:t>rare event</a:t>
            </a:r>
            <a:r>
              <a:rPr lang="en-US" sz="1200" dirty="0"/>
              <a:t> (in the life of the execution cycle)</a:t>
            </a:r>
            <a:endParaRPr lang="en-US"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34</a:t>
            </a:fld>
            <a:endParaRPr lang="en-US" altLang="en-US"/>
          </a:p>
        </p:txBody>
      </p:sp>
      <p:sp>
        <p:nvSpPr>
          <p:cNvPr id="7" name="Rectangle 6"/>
          <p:cNvSpPr/>
          <p:nvPr/>
        </p:nvSpPr>
        <p:spPr>
          <a:xfrm>
            <a:off x="80308" y="6575370"/>
            <a:ext cx="1347440" cy="215444"/>
          </a:xfrm>
          <a:prstGeom prst="rect">
            <a:avLst/>
          </a:prstGeom>
        </p:spPr>
        <p:txBody>
          <a:bodyPr wrap="square">
            <a:spAutoFit/>
          </a:bodyPr>
          <a:lstStyle/>
          <a:p>
            <a:r>
              <a:rPr lang="en-US" sz="800" dirty="0">
                <a:latin typeface="+mj-lt"/>
              </a:rPr>
              <a:t>[Patterson &amp; H]</a:t>
            </a:r>
            <a:r>
              <a:rPr lang="en-US" sz="800" dirty="0"/>
              <a:t>→</a:t>
            </a:r>
          </a:p>
        </p:txBody>
      </p:sp>
    </p:spTree>
    <p:extLst>
      <p:ext uri="{BB962C8B-B14F-4D97-AF65-F5344CB8AC3E}">
        <p14:creationId xmlns:p14="http://schemas.microsoft.com/office/powerpoint/2010/main" val="3626805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p:txBody>
          <a:bodyPr>
            <a:normAutofit/>
          </a:bodyPr>
          <a:lstStyle/>
          <a:p>
            <a:r>
              <a:rPr lang="en-US" sz="1800" dirty="0" smtClean="0"/>
              <a:t>SRAM access time: of the order of nanoseconds or tens of nanoseconds</a:t>
            </a:r>
            <a:endParaRPr lang="en-US" sz="1800" dirty="0"/>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smtClean="0"/>
              <a:t>DRAM </a:t>
            </a:r>
            <a:r>
              <a:rPr lang="en-US" sz="1800" dirty="0"/>
              <a:t>access time</a:t>
            </a:r>
            <a:r>
              <a:rPr lang="en-US" sz="1800" dirty="0"/>
              <a:t>: of the order of </a:t>
            </a:r>
            <a:r>
              <a:rPr lang="en-US" sz="1800" dirty="0" smtClean="0"/>
              <a:t>hundreds of nanoseconds</a:t>
            </a:r>
            <a:endParaRPr lang="en-US" sz="1800" dirty="0"/>
          </a:p>
          <a:p>
            <a:pPr lvl="1"/>
            <a:r>
              <a:rPr lang="en-US" sz="1600" dirty="0"/>
              <a:t>Less expensive but slow </a:t>
            </a:r>
          </a:p>
          <a:p>
            <a:pPr lvl="1"/>
            <a:r>
              <a:rPr lang="en-US" sz="1600" dirty="0"/>
              <a:t>Higher capacity per unit area</a:t>
            </a:r>
          </a:p>
          <a:p>
            <a:pPr lvl="1"/>
            <a:r>
              <a:rPr lang="en-US" sz="1600" dirty="0"/>
              <a:t>Needs refresh every 10-100 </a:t>
            </a:r>
            <a:r>
              <a:rPr lang="en-US" sz="1600" dirty="0" err="1"/>
              <a:t>ms</a:t>
            </a:r>
            <a:endParaRPr lang="en-US" sz="1600" dirty="0"/>
          </a:p>
          <a:p>
            <a:pPr lvl="1"/>
            <a:r>
              <a:rPr lang="en-US" sz="1600" dirty="0"/>
              <a:t>Sensitive to disturbances</a:t>
            </a:r>
          </a:p>
          <a:p>
            <a:pPr lvl="3"/>
            <a:endParaRPr lang="en-US" sz="1100" dirty="0"/>
          </a:p>
          <a:p>
            <a:r>
              <a:rPr lang="en-US" sz="1800" dirty="0"/>
              <a:t>Limit case: a 100X speedup if you can work off the SRAM</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35</a:t>
            </a:fld>
            <a:endParaRPr lang="en-US" altLang="en-US"/>
          </a:p>
        </p:txBody>
      </p:sp>
      <p:sp>
        <p:nvSpPr>
          <p:cNvPr id="5" name="Rectangle 4"/>
          <p:cNvSpPr/>
          <p:nvPr/>
        </p:nvSpPr>
        <p:spPr>
          <a:xfrm>
            <a:off x="9431878" y="6414421"/>
            <a:ext cx="1347440" cy="215444"/>
          </a:xfrm>
          <a:prstGeom prst="rect">
            <a:avLst/>
          </a:prstGeom>
        </p:spPr>
        <p:txBody>
          <a:bodyPr wrap="square">
            <a:spAutoFit/>
          </a:bodyPr>
          <a:lstStyle/>
          <a:p>
            <a:r>
              <a:rPr lang="en-US" sz="800" dirty="0">
                <a:latin typeface="+mj-lt"/>
              </a:rPr>
              <a:t>[</a:t>
            </a:r>
            <a:r>
              <a:rPr lang="en-US" sz="800" dirty="0" err="1">
                <a:latin typeface="+mj-lt"/>
              </a:rPr>
              <a:t>Rauber&amp;Runger</a:t>
            </a:r>
            <a:r>
              <a:rPr lang="en-US" sz="800" dirty="0">
                <a:latin typeface="+mj-lt"/>
              </a:rPr>
              <a:t>]</a:t>
            </a:r>
            <a:r>
              <a:rPr lang="en-US" sz="800" dirty="0"/>
              <a:t>→</a:t>
            </a:r>
          </a:p>
        </p:txBody>
      </p:sp>
      <p:graphicFrame>
        <p:nvGraphicFramePr>
          <p:cNvPr id="9" name="Table 8"/>
          <p:cNvGraphicFramePr>
            <a:graphicFrameLocks noGrp="1"/>
          </p:cNvGraphicFramePr>
          <p:nvPr>
            <p:extLst/>
          </p:nvPr>
        </p:nvGraphicFramePr>
        <p:xfrm>
          <a:off x="1676401" y="529188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100X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0429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026"/>
          <p:cNvSpPr>
            <a:spLocks noGrp="1" noChangeArrowheads="1"/>
          </p:cNvSpPr>
          <p:nvPr>
            <p:ph type="title"/>
          </p:nvPr>
        </p:nvSpPr>
        <p:spPr/>
        <p:txBody>
          <a:bodyPr>
            <a:normAutofit/>
          </a:bodyPr>
          <a:lstStyle/>
          <a:p>
            <a:r>
              <a:rPr lang="en-US" dirty="0"/>
              <a:t>Feature Comparison Between Memory Types</a:t>
            </a:r>
          </a:p>
        </p:txBody>
      </p:sp>
      <p:sp>
        <p:nvSpPr>
          <p:cNvPr id="4" name="Slide Number Placeholder 3"/>
          <p:cNvSpPr>
            <a:spLocks noGrp="1"/>
          </p:cNvSpPr>
          <p:nvPr>
            <p:ph type="sldNum" sz="quarter" idx="12"/>
          </p:nvPr>
        </p:nvSpPr>
        <p:spPr/>
        <p:txBody>
          <a:bodyPr/>
          <a:lstStyle/>
          <a:p>
            <a:fld id="{198C497F-F93A-415D-AE85-6EDF5BB63A7F}" type="slidenum">
              <a:rPr lang="en-US" altLang="en-US" smtClean="0"/>
              <a:pPr/>
              <a:t>36</a:t>
            </a:fld>
            <a:endParaRPr lang="en-US" altLang="en-US"/>
          </a:p>
        </p:txBody>
      </p:sp>
      <p:graphicFrame>
        <p:nvGraphicFramePr>
          <p:cNvPr id="3" name="Table 2"/>
          <p:cNvGraphicFramePr>
            <a:graphicFrameLocks noGrp="1"/>
          </p:cNvGraphicFramePr>
          <p:nvPr>
            <p:extLst/>
          </p:nvPr>
        </p:nvGraphicFramePr>
        <p:xfrm>
          <a:off x="1807668" y="2667000"/>
          <a:ext cx="8479332" cy="2865120"/>
        </p:xfrm>
        <a:graphic>
          <a:graphicData uri="http://schemas.openxmlformats.org/drawingml/2006/table">
            <a:tbl>
              <a:tblPr firstRow="1" bandRow="1">
                <a:tableStyleId>{5C22544A-7EE6-4342-B048-85BDC9FD1C3A}</a:tableStyleId>
              </a:tblPr>
              <a:tblGrid>
                <a:gridCol w="2119833">
                  <a:extLst>
                    <a:ext uri="{9D8B030D-6E8A-4147-A177-3AD203B41FA5}">
                      <a16:colId xmlns:a16="http://schemas.microsoft.com/office/drawing/2014/main" val="20000"/>
                    </a:ext>
                  </a:extLst>
                </a:gridCol>
                <a:gridCol w="2119833">
                  <a:extLst>
                    <a:ext uri="{9D8B030D-6E8A-4147-A177-3AD203B41FA5}">
                      <a16:colId xmlns:a16="http://schemas.microsoft.com/office/drawing/2014/main" val="20001"/>
                    </a:ext>
                  </a:extLst>
                </a:gridCol>
                <a:gridCol w="2119833">
                  <a:extLst>
                    <a:ext uri="{9D8B030D-6E8A-4147-A177-3AD203B41FA5}">
                      <a16:colId xmlns:a16="http://schemas.microsoft.com/office/drawing/2014/main" val="20002"/>
                    </a:ext>
                  </a:extLst>
                </a:gridCol>
                <a:gridCol w="2119833">
                  <a:extLst>
                    <a:ext uri="{9D8B030D-6E8A-4147-A177-3AD203B41FA5}">
                      <a16:colId xmlns:a16="http://schemas.microsoft.com/office/drawing/2014/main" val="20003"/>
                    </a:ext>
                  </a:extLst>
                </a:gridCol>
              </a:tblGrid>
              <a:tr h="370840">
                <a:tc>
                  <a:txBody>
                    <a:bodyPr/>
                    <a:lstStyle/>
                    <a:p>
                      <a:pPr algn="ctr"/>
                      <a:endParaRPr lang="en-US" dirty="0"/>
                    </a:p>
                  </a:txBody>
                  <a:tcPr anchor="ctr"/>
                </a:tc>
                <a:tc>
                  <a:txBody>
                    <a:bodyPr/>
                    <a:lstStyle/>
                    <a:p>
                      <a:pPr algn="ctr"/>
                      <a:r>
                        <a:rPr lang="en-US" b="1" dirty="0">
                          <a:solidFill>
                            <a:srgbClr val="FFC000"/>
                          </a:solidFill>
                        </a:rPr>
                        <a:t>SRAM</a:t>
                      </a:r>
                    </a:p>
                  </a:txBody>
                  <a:tcPr anchor="ctr"/>
                </a:tc>
                <a:tc>
                  <a:txBody>
                    <a:bodyPr/>
                    <a:lstStyle/>
                    <a:p>
                      <a:pPr algn="ctr"/>
                      <a:r>
                        <a:rPr lang="en-US" b="1" dirty="0">
                          <a:solidFill>
                            <a:srgbClr val="FFC000"/>
                          </a:solidFill>
                        </a:rPr>
                        <a:t>DRAM</a:t>
                      </a:r>
                    </a:p>
                  </a:txBody>
                  <a:tcPr anchor="ctr"/>
                </a:tc>
                <a:tc>
                  <a:txBody>
                    <a:bodyPr/>
                    <a:lstStyle/>
                    <a:p>
                      <a:pPr algn="ctr"/>
                      <a:r>
                        <a:rPr lang="en-US" b="1" dirty="0">
                          <a:solidFill>
                            <a:srgbClr val="FFC000"/>
                          </a:solidFill>
                        </a:rPr>
                        <a:t>Flash</a:t>
                      </a:r>
                    </a:p>
                  </a:txBody>
                  <a:tcPr anchor="ctr"/>
                </a:tc>
                <a:extLst>
                  <a:ext uri="{0D108BD9-81ED-4DB2-BD59-A6C34878D82A}">
                    <a16:rowId xmlns:a16="http://schemas.microsoft.com/office/drawing/2014/main" val="10000"/>
                  </a:ext>
                </a:extLst>
              </a:tr>
              <a:tr h="370840">
                <a:tc>
                  <a:txBody>
                    <a:bodyPr/>
                    <a:lstStyle/>
                    <a:p>
                      <a:pPr algn="ctr"/>
                      <a:r>
                        <a:rPr lang="en-US" b="1" dirty="0">
                          <a:solidFill>
                            <a:srgbClr val="0070C0"/>
                          </a:solidFill>
                        </a:rPr>
                        <a:t>Speed</a:t>
                      </a:r>
                    </a:p>
                  </a:txBody>
                  <a:tcPr anchor="ctr"/>
                </a:tc>
                <a:tc>
                  <a:txBody>
                    <a:bodyPr/>
                    <a:lstStyle/>
                    <a:p>
                      <a:pPr algn="ctr"/>
                      <a:r>
                        <a:rPr lang="en-US" dirty="0"/>
                        <a:t>Very fast</a:t>
                      </a:r>
                    </a:p>
                  </a:txBody>
                  <a:tcPr anchor="ctr"/>
                </a:tc>
                <a:tc>
                  <a:txBody>
                    <a:bodyPr/>
                    <a:lstStyle/>
                    <a:p>
                      <a:pPr algn="ctr"/>
                      <a:r>
                        <a:rPr lang="en-US" dirty="0"/>
                        <a:t>Fast</a:t>
                      </a:r>
                    </a:p>
                  </a:txBody>
                  <a:tcPr anchor="ctr"/>
                </a:tc>
                <a:tc>
                  <a:txBody>
                    <a:bodyPr/>
                    <a:lstStyle/>
                    <a:p>
                      <a:pPr algn="ctr"/>
                      <a:r>
                        <a:rPr lang="en-US" dirty="0"/>
                        <a:t>Very slow</a:t>
                      </a:r>
                    </a:p>
                  </a:txBody>
                  <a:tcPr anchor="ctr"/>
                </a:tc>
                <a:extLst>
                  <a:ext uri="{0D108BD9-81ED-4DB2-BD59-A6C34878D82A}">
                    <a16:rowId xmlns:a16="http://schemas.microsoft.com/office/drawing/2014/main" val="10001"/>
                  </a:ext>
                </a:extLst>
              </a:tr>
              <a:tr h="370840">
                <a:tc>
                  <a:txBody>
                    <a:bodyPr/>
                    <a:lstStyle/>
                    <a:p>
                      <a:pPr algn="ctr"/>
                      <a:r>
                        <a:rPr lang="en-US" b="1" dirty="0">
                          <a:solidFill>
                            <a:srgbClr val="0070C0"/>
                          </a:solidFill>
                        </a:rPr>
                        <a:t>Density</a:t>
                      </a:r>
                    </a:p>
                  </a:txBody>
                  <a:tcPr anchor="ctr"/>
                </a:tc>
                <a:tc>
                  <a:txBody>
                    <a:bodyPr/>
                    <a:lstStyle/>
                    <a:p>
                      <a:pPr algn="ctr"/>
                      <a:r>
                        <a:rPr lang="en-US" dirty="0"/>
                        <a:t>Low</a:t>
                      </a:r>
                    </a:p>
                  </a:txBody>
                  <a:tcPr anchor="ctr"/>
                </a:tc>
                <a:tc>
                  <a:txBody>
                    <a:bodyPr/>
                    <a:lstStyle/>
                    <a:p>
                      <a:pPr algn="ctr"/>
                      <a:r>
                        <a:rPr lang="en-US" dirty="0"/>
                        <a:t>High</a:t>
                      </a:r>
                    </a:p>
                  </a:txBody>
                  <a:tcPr anchor="ctr"/>
                </a:tc>
                <a:tc>
                  <a:txBody>
                    <a:bodyPr/>
                    <a:lstStyle/>
                    <a:p>
                      <a:pPr algn="ctr"/>
                      <a:r>
                        <a:rPr lang="en-US" dirty="0"/>
                        <a:t>Very high</a:t>
                      </a:r>
                    </a:p>
                  </a:txBody>
                  <a:tcPr anchor="ctr"/>
                </a:tc>
                <a:extLst>
                  <a:ext uri="{0D108BD9-81ED-4DB2-BD59-A6C34878D82A}">
                    <a16:rowId xmlns:a16="http://schemas.microsoft.com/office/drawing/2014/main" val="10002"/>
                  </a:ext>
                </a:extLst>
              </a:tr>
              <a:tr h="370840">
                <a:tc>
                  <a:txBody>
                    <a:bodyPr/>
                    <a:lstStyle/>
                    <a:p>
                      <a:pPr algn="ctr"/>
                      <a:r>
                        <a:rPr lang="en-US" b="1" dirty="0">
                          <a:solidFill>
                            <a:srgbClr val="0070C0"/>
                          </a:solidFill>
                        </a:rPr>
                        <a:t>Power</a:t>
                      </a:r>
                    </a:p>
                  </a:txBody>
                  <a:tcPr anchor="ctr"/>
                </a:tc>
                <a:tc>
                  <a:txBody>
                    <a:bodyPr/>
                    <a:lstStyle/>
                    <a:p>
                      <a:pPr algn="ctr"/>
                      <a:r>
                        <a:rPr lang="en-US" dirty="0"/>
                        <a:t>Low</a:t>
                      </a:r>
                    </a:p>
                  </a:txBody>
                  <a:tcPr anchor="ctr"/>
                </a:tc>
                <a:tc>
                  <a:txBody>
                    <a:bodyPr/>
                    <a:lstStyle/>
                    <a:p>
                      <a:pPr algn="ctr"/>
                      <a:r>
                        <a:rPr lang="en-US" dirty="0"/>
                        <a:t>High</a:t>
                      </a:r>
                    </a:p>
                  </a:txBody>
                  <a:tcPr anchor="ctr"/>
                </a:tc>
                <a:tc>
                  <a:txBody>
                    <a:bodyPr/>
                    <a:lstStyle/>
                    <a:p>
                      <a:pPr algn="ctr"/>
                      <a:r>
                        <a:rPr lang="en-US" dirty="0"/>
                        <a:t>Very low</a:t>
                      </a:r>
                    </a:p>
                  </a:txBody>
                  <a:tcPr anchor="ctr"/>
                </a:tc>
                <a:extLst>
                  <a:ext uri="{0D108BD9-81ED-4DB2-BD59-A6C34878D82A}">
                    <a16:rowId xmlns:a16="http://schemas.microsoft.com/office/drawing/2014/main" val="10003"/>
                  </a:ext>
                </a:extLst>
              </a:tr>
              <a:tr h="370840">
                <a:tc>
                  <a:txBody>
                    <a:bodyPr/>
                    <a:lstStyle/>
                    <a:p>
                      <a:pPr algn="ctr"/>
                      <a:r>
                        <a:rPr lang="en-US" b="1" dirty="0">
                          <a:solidFill>
                            <a:srgbClr val="0070C0"/>
                          </a:solidFill>
                        </a:rPr>
                        <a:t>Refresh</a:t>
                      </a:r>
                    </a:p>
                  </a:txBody>
                  <a:tcPr anchor="ctr"/>
                </a:tc>
                <a:tc>
                  <a:txBody>
                    <a:bodyPr/>
                    <a:lstStyle/>
                    <a:p>
                      <a:pPr algn="ctr"/>
                      <a:r>
                        <a:rPr lang="en-US" dirty="0"/>
                        <a:t>No</a:t>
                      </a:r>
                    </a:p>
                  </a:txBody>
                  <a:tcPr anchor="ctr"/>
                </a:tc>
                <a:tc>
                  <a:txBody>
                    <a:bodyPr/>
                    <a:lstStyle/>
                    <a:p>
                      <a:pPr algn="ctr"/>
                      <a:r>
                        <a:rPr lang="en-US" dirty="0"/>
                        <a:t>Yes</a:t>
                      </a:r>
                    </a:p>
                  </a:txBody>
                  <a:tcPr anchor="ctr"/>
                </a:tc>
                <a:tc>
                  <a:txBody>
                    <a:bodyPr/>
                    <a:lstStyle/>
                    <a:p>
                      <a:pPr algn="ctr"/>
                      <a:r>
                        <a:rPr lang="en-US" dirty="0"/>
                        <a:t>No</a:t>
                      </a:r>
                    </a:p>
                  </a:txBody>
                  <a:tcPr anchor="ctr"/>
                </a:tc>
                <a:extLst>
                  <a:ext uri="{0D108BD9-81ED-4DB2-BD59-A6C34878D82A}">
                    <a16:rowId xmlns:a16="http://schemas.microsoft.com/office/drawing/2014/main" val="10004"/>
                  </a:ext>
                </a:extLst>
              </a:tr>
              <a:tr h="370840">
                <a:tc>
                  <a:txBody>
                    <a:bodyPr/>
                    <a:lstStyle/>
                    <a:p>
                      <a:pPr algn="ctr"/>
                      <a:r>
                        <a:rPr lang="en-US" b="1" dirty="0">
                          <a:solidFill>
                            <a:srgbClr val="0070C0"/>
                          </a:solidFill>
                        </a:rPr>
                        <a:t>Retention</a:t>
                      </a:r>
                    </a:p>
                  </a:txBody>
                  <a:tcPr anchor="ctr"/>
                </a:tc>
                <a:tc>
                  <a:txBody>
                    <a:bodyPr/>
                    <a:lstStyle/>
                    <a:p>
                      <a:pPr algn="ctr"/>
                      <a:r>
                        <a:rPr lang="en-US" dirty="0"/>
                        <a:t>Volatile</a:t>
                      </a:r>
                    </a:p>
                  </a:txBody>
                  <a:tcPr anchor="ctr"/>
                </a:tc>
                <a:tc>
                  <a:txBody>
                    <a:bodyPr/>
                    <a:lstStyle/>
                    <a:p>
                      <a:pPr algn="ctr"/>
                      <a:r>
                        <a:rPr lang="en-US" dirty="0"/>
                        <a:t>Volatile</a:t>
                      </a:r>
                    </a:p>
                  </a:txBody>
                  <a:tcPr anchor="ctr"/>
                </a:tc>
                <a:tc>
                  <a:txBody>
                    <a:bodyPr/>
                    <a:lstStyle/>
                    <a:p>
                      <a:pPr algn="ctr"/>
                      <a:r>
                        <a:rPr lang="en-US" dirty="0"/>
                        <a:t>Non-volatile</a:t>
                      </a: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rPr>
                        <a:t>Mechanism</a:t>
                      </a:r>
                    </a:p>
                  </a:txBody>
                  <a:tcPr anchor="ctr"/>
                </a:tc>
                <a:tc>
                  <a:txBody>
                    <a:bodyPr/>
                    <a:lstStyle/>
                    <a:p>
                      <a:pPr algn="ctr"/>
                      <a:r>
                        <a:rPr lang="en-US" dirty="0"/>
                        <a:t>Bi-stable Latch</a:t>
                      </a:r>
                    </a:p>
                  </a:txBody>
                  <a:tcPr anchor="ctr"/>
                </a:tc>
                <a:tc>
                  <a:txBody>
                    <a:bodyPr/>
                    <a:lstStyle/>
                    <a:p>
                      <a:pPr algn="ctr"/>
                      <a:r>
                        <a:rPr lang="en-US" dirty="0"/>
                        <a:t>Capacitor</a:t>
                      </a:r>
                    </a:p>
                  </a:txBody>
                  <a:tcPr anchor="ctr"/>
                </a:tc>
                <a:tc>
                  <a:txBody>
                    <a:bodyPr/>
                    <a:lstStyle/>
                    <a:p>
                      <a:pPr algn="ctr"/>
                      <a:r>
                        <a:rPr lang="en-US" dirty="0"/>
                        <a:t>Fowler-</a:t>
                      </a:r>
                      <a:r>
                        <a:rPr lang="en-US" dirty="0" err="1"/>
                        <a:t>Nordheim</a:t>
                      </a:r>
                      <a:r>
                        <a:rPr lang="en-US" dirty="0"/>
                        <a:t> tunneling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4617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p:txBody>
          <a:bodyPr/>
          <a:lstStyle/>
          <a:p>
            <a:endParaRPr lang="en-US" sz="2000" dirty="0"/>
          </a:p>
          <a:p>
            <a:r>
              <a:rPr lang="en-US" sz="2000" dirty="0"/>
              <a:t>Common Sense Observations</a:t>
            </a:r>
          </a:p>
          <a:p>
            <a:pPr lvl="1"/>
            <a:endParaRPr lang="en-US" sz="1600" dirty="0"/>
          </a:p>
          <a:p>
            <a:pPr lvl="1"/>
            <a:endParaRPr lang="en-US" sz="1600" dirty="0"/>
          </a:p>
          <a:p>
            <a:pPr lvl="1"/>
            <a:r>
              <a:rPr lang="en-US" sz="1600" dirty="0">
                <a:solidFill>
                  <a:srgbClr val="00B050"/>
                </a:solidFill>
              </a:rPr>
              <a:t>Observation 1</a:t>
            </a:r>
            <a:r>
              <a:rPr lang="en-US" sz="1600" dirty="0"/>
              <a:t>: over time, speed of data processing increased faster than speed at which we could bring over data to be processed</a:t>
            </a:r>
          </a:p>
          <a:p>
            <a:pPr lvl="1"/>
            <a:endParaRPr lang="en-US" sz="1600" dirty="0"/>
          </a:p>
          <a:p>
            <a:pPr lvl="1"/>
            <a:endParaRPr lang="en-US" sz="1600" dirty="0"/>
          </a:p>
          <a:p>
            <a:pPr lvl="1"/>
            <a:endParaRPr lang="en-US" sz="1600" dirty="0"/>
          </a:p>
          <a:p>
            <a:pPr lvl="1"/>
            <a:r>
              <a:rPr lang="en-US" sz="1600" dirty="0"/>
              <a:t>Observation 2: the bigger the memory used to store data, the longer it takes to find/access an entry therein</a:t>
            </a:r>
          </a:p>
          <a:p>
            <a:pPr lvl="2"/>
            <a:r>
              <a:rPr lang="en-US" sz="1500" dirty="0"/>
              <a:t>Compromise between size and speed of access</a:t>
            </a:r>
          </a:p>
          <a:p>
            <a:pPr lvl="1"/>
            <a:endParaRPr lang="en-US" sz="1600" dirty="0"/>
          </a:p>
          <a:p>
            <a:pPr lvl="1"/>
            <a:endParaRPr lang="en-US" sz="1600" dirty="0"/>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37</a:t>
            </a:fld>
            <a:endParaRPr lang="en-US" altLang="en-US"/>
          </a:p>
        </p:txBody>
      </p:sp>
    </p:spTree>
    <p:extLst>
      <p:ext uri="{BB962C8B-B14F-4D97-AF65-F5344CB8AC3E}">
        <p14:creationId xmlns:p14="http://schemas.microsoft.com/office/powerpoint/2010/main" val="57983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a:t>Backdrop: Widening of the Processor-</a:t>
            </a:r>
            <a:r>
              <a:rPr lang="en-US" sz="3200" u="sng" dirty="0">
                <a:solidFill>
                  <a:srgbClr val="FFC000"/>
                </a:solidFill>
              </a:rPr>
              <a:t>DRAM</a:t>
            </a:r>
            <a:r>
              <a:rPr lang="en-US" sz="3200" dirty="0">
                <a:solidFill>
                  <a:srgbClr val="FFC000"/>
                </a:solidFill>
              </a:rPr>
              <a:t> Speed Gap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38</a:t>
            </a:fld>
            <a:endParaRPr lang="en-US" altLang="en-US"/>
          </a:p>
        </p:txBody>
      </p:sp>
      <p:sp>
        <p:nvSpPr>
          <p:cNvPr id="4" name="Text Placeholder 3"/>
          <p:cNvSpPr>
            <a:spLocks noGrp="1"/>
          </p:cNvSpPr>
          <p:nvPr>
            <p:ph type="body" sz="quarter" idx="13"/>
          </p:nvPr>
        </p:nvSpPr>
        <p:spPr>
          <a:xfrm>
            <a:off x="147343" y="6525676"/>
            <a:ext cx="3901443" cy="205819"/>
          </a:xfrm>
        </p:spPr>
        <p:txBody>
          <a:bodyPr/>
          <a:lstStyle/>
          <a:p>
            <a:r>
              <a:rPr lang="en-US" sz="800" dirty="0"/>
              <a:t>Courtesy of Elsevier, Computer Architecture, Hennessey and Patterson, fourth edition</a:t>
            </a:r>
          </a:p>
        </p:txBody>
      </p:sp>
      <p:pic>
        <p:nvPicPr>
          <p:cNvPr id="15" name="Picture 4" descr="Ch5-fig02"/>
          <p:cNvPicPr>
            <a:picLocks noChangeAspect="1" noChangeArrowheads="1"/>
          </p:cNvPicPr>
          <p:nvPr/>
        </p:nvPicPr>
        <p:blipFill rotWithShape="1">
          <a:blip r:embed="rId3" cstate="print"/>
          <a:srcRect b="3348"/>
          <a:stretch/>
        </p:blipFill>
        <p:spPr bwMode="auto">
          <a:xfrm>
            <a:off x="1537369" y="1457326"/>
            <a:ext cx="8632825" cy="4630653"/>
          </a:xfrm>
          <a:prstGeom prst="rect">
            <a:avLst/>
          </a:prstGeom>
          <a:noFill/>
          <a:ln w="9525">
            <a:noFill/>
            <a:miter lim="800000"/>
            <a:headEnd/>
            <a:tailEnd/>
          </a:ln>
          <a:effectLst/>
        </p:spPr>
      </p:pic>
    </p:spTree>
    <p:extLst>
      <p:ext uri="{BB962C8B-B14F-4D97-AF65-F5344CB8AC3E}">
        <p14:creationId xmlns:p14="http://schemas.microsoft.com/office/powerpoint/2010/main" val="2379373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Consequences of common sense observations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Consequences of Observations 1 &amp; 2: a </a:t>
            </a:r>
            <a:r>
              <a:rPr lang="en-US" sz="2000" dirty="0">
                <a:solidFill>
                  <a:srgbClr val="0070C0"/>
                </a:solidFill>
              </a:rPr>
              <a:t>hierarchy of memories</a:t>
            </a:r>
            <a:r>
              <a:rPr lang="en-US" sz="2000" dirty="0"/>
              <a:t> has emerged </a:t>
            </a:r>
          </a:p>
          <a:p>
            <a:pPr lvl="1"/>
            <a:endParaRPr lang="en-US" sz="1600" dirty="0"/>
          </a:p>
          <a:p>
            <a:pPr lvl="1"/>
            <a:endParaRPr lang="en-US" sz="1600" dirty="0"/>
          </a:p>
          <a:p>
            <a:pPr lvl="1"/>
            <a:r>
              <a:rPr lang="en-US" sz="1600" dirty="0"/>
              <a:t>It took some time to shape up, happened through a continuous improvement process</a:t>
            </a:r>
          </a:p>
          <a:p>
            <a:pPr lvl="1"/>
            <a:endParaRPr lang="en-US" sz="1600" dirty="0"/>
          </a:p>
          <a:p>
            <a:pPr lvl="1"/>
            <a:endParaRPr lang="en-US" sz="1600" dirty="0"/>
          </a:p>
          <a:p>
            <a:pPr lvl="1"/>
            <a:r>
              <a:rPr lang="en-US" sz="1600" dirty="0"/>
              <a:t>Managing the hierarchy not trivial → a dedicated hardware asset called MMU (memory management unit) handling this task</a:t>
            </a:r>
          </a:p>
          <a:p>
            <a:pPr lvl="2"/>
            <a:r>
              <a:rPr lang="en-US" sz="1300" dirty="0"/>
              <a:t>MMU’s purview: cache control, virtual memory management, memory protection, bus arbitration, etc.</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a:p>
        </p:txBody>
      </p:sp>
    </p:spTree>
    <p:extLst>
      <p:ext uri="{BB962C8B-B14F-4D97-AF65-F5344CB8AC3E}">
        <p14:creationId xmlns:p14="http://schemas.microsoft.com/office/powerpoint/2010/main" val="294948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Level Parallelism (TLP) </a:t>
            </a:r>
            <a:r>
              <a:rPr lang="en-US" sz="2400" dirty="0" smtClean="0">
                <a:solidFill>
                  <a:srgbClr val="FFC000"/>
                </a:solidFill>
              </a:rPr>
              <a:t>[happens on a single core]</a:t>
            </a:r>
            <a:endParaRPr lang="en-US" dirty="0">
              <a:solidFill>
                <a:srgbClr val="FFC000"/>
              </a:solidFill>
            </a:endParaRPr>
          </a:p>
        </p:txBody>
      </p:sp>
      <p:sp>
        <p:nvSpPr>
          <p:cNvPr id="3" name="Content Placeholder 2"/>
          <p:cNvSpPr>
            <a:spLocks noGrp="1"/>
          </p:cNvSpPr>
          <p:nvPr>
            <p:ph idx="1"/>
          </p:nvPr>
        </p:nvSpPr>
        <p:spPr/>
        <p:txBody>
          <a:bodyPr/>
          <a:lstStyle/>
          <a:p>
            <a:endParaRPr lang="en-US" sz="2000" dirty="0"/>
          </a:p>
          <a:p>
            <a:r>
              <a:rPr lang="en-US" sz="2000" dirty="0"/>
              <a:t>ILP </a:t>
            </a:r>
            <a:r>
              <a:rPr lang="en-US" sz="2000" dirty="0" smtClean="0"/>
              <a:t>not </a:t>
            </a:r>
            <a:r>
              <a:rPr lang="en-US" sz="2000" dirty="0"/>
              <a:t>the only </a:t>
            </a:r>
            <a:r>
              <a:rPr lang="en-US" sz="2000" dirty="0" smtClean="0"/>
              <a:t>“parallel” show </a:t>
            </a:r>
            <a:r>
              <a:rPr lang="en-US" sz="2000" dirty="0"/>
              <a:t>in town</a:t>
            </a:r>
          </a:p>
          <a:p>
            <a:endParaRPr lang="en-US" dirty="0" smtClean="0"/>
          </a:p>
          <a:p>
            <a:endParaRPr lang="en-US" dirty="0"/>
          </a:p>
          <a:p>
            <a:r>
              <a:rPr lang="en-US" sz="2000" dirty="0" smtClean="0"/>
              <a:t>Another one: chip executes </a:t>
            </a:r>
            <a:r>
              <a:rPr lang="en-US" sz="2000" dirty="0"/>
              <a:t>simultaneously instructions from </a:t>
            </a:r>
            <a:r>
              <a:rPr lang="en-US" sz="2000" dirty="0">
                <a:solidFill>
                  <a:srgbClr val="0070C0"/>
                </a:solidFill>
              </a:rPr>
              <a:t>different</a:t>
            </a:r>
            <a:r>
              <a:rPr lang="en-US" sz="2000" dirty="0"/>
              <a:t> </a:t>
            </a:r>
            <a:r>
              <a:rPr lang="en-US" sz="2000" dirty="0">
                <a:solidFill>
                  <a:srgbClr val="0070C0"/>
                </a:solidFill>
              </a:rPr>
              <a:t>processes </a:t>
            </a:r>
            <a:r>
              <a:rPr lang="en-US" sz="2000" dirty="0" smtClean="0"/>
              <a:t>or</a:t>
            </a:r>
            <a:r>
              <a:rPr lang="en-US" sz="2000" dirty="0" smtClean="0">
                <a:solidFill>
                  <a:srgbClr val="0070C0"/>
                </a:solidFill>
              </a:rPr>
              <a:t> </a:t>
            </a:r>
            <a:r>
              <a:rPr lang="en-US" sz="2000" dirty="0">
                <a:solidFill>
                  <a:srgbClr val="0070C0"/>
                </a:solidFill>
              </a:rPr>
              <a:t>different </a:t>
            </a:r>
            <a:r>
              <a:rPr lang="en-US" sz="2000" dirty="0" smtClean="0">
                <a:solidFill>
                  <a:srgbClr val="0070C0"/>
                </a:solidFill>
              </a:rPr>
              <a:t>threads</a:t>
            </a:r>
            <a:endParaRPr lang="en-US" sz="2000" dirty="0">
              <a:solidFill>
                <a:srgbClr val="0070C0"/>
              </a:solidFill>
            </a:endParaRPr>
          </a:p>
          <a:p>
            <a:pPr lvl="1"/>
            <a:r>
              <a:rPr lang="en-US" sz="1600" dirty="0"/>
              <a:t>Called Thread-Level Parallelism (</a:t>
            </a:r>
            <a:r>
              <a:rPr lang="en-US" sz="1600" dirty="0">
                <a:solidFill>
                  <a:srgbClr val="C00000"/>
                </a:solidFill>
              </a:rPr>
              <a:t>TLP</a:t>
            </a:r>
            <a:r>
              <a:rPr lang="en-US" sz="1600" dirty="0" smtClean="0"/>
              <a:t>)</a:t>
            </a:r>
          </a:p>
          <a:p>
            <a:endParaRPr lang="en-US" sz="2000" dirty="0"/>
          </a:p>
          <a:p>
            <a:endParaRPr lang="en-US" sz="2000" dirty="0" smtClean="0"/>
          </a:p>
          <a:p>
            <a:endParaRPr lang="en-US" sz="2000" dirty="0" smtClean="0"/>
          </a:p>
          <a:p>
            <a:r>
              <a:rPr lang="en-US" sz="2000" dirty="0" smtClean="0"/>
              <a:t>Important to keep in mind: we are talking about parallelism on one hardware core, not multicore</a:t>
            </a:r>
          </a:p>
          <a:p>
            <a:pPr marL="0" indent="0">
              <a:buNone/>
            </a:pPr>
            <a:endParaRPr lang="en-US" sz="2000"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680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memory hierarchy, how it shapes up</a:t>
            </a:r>
          </a:p>
        </p:txBody>
      </p:sp>
      <p:sp>
        <p:nvSpPr>
          <p:cNvPr id="3" name="Content Placeholder 2"/>
          <p:cNvSpPr>
            <a:spLocks noGrp="1"/>
          </p:cNvSpPr>
          <p:nvPr>
            <p:ph idx="1"/>
          </p:nvPr>
        </p:nvSpPr>
        <p:spPr/>
        <p:txBody>
          <a:bodyPr/>
          <a:lstStyle/>
          <a:p>
            <a:pPr lvl="2"/>
            <a:endParaRPr lang="en-US" sz="1400" dirty="0"/>
          </a:p>
          <a:p>
            <a:r>
              <a:rPr lang="en-US" sz="2000" dirty="0"/>
              <a:t>Since SRAM is expensive and bulkier, can’t have too much</a:t>
            </a:r>
          </a:p>
          <a:p>
            <a:pPr lvl="1"/>
            <a:r>
              <a:rPr lang="en-US" sz="1800" dirty="0"/>
              <a:t>Plagued by space &amp; cost constraints</a:t>
            </a:r>
          </a:p>
          <a:p>
            <a:endParaRPr lang="en-US" sz="2000" dirty="0"/>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endParaRPr lang="en-US" sz="2000" dirty="0"/>
          </a:p>
          <a:p>
            <a:endParaRPr lang="en-US" sz="2000" dirty="0"/>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endParaRPr lang="en-US" sz="20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40</a:t>
            </a:fld>
            <a:endParaRPr lang="en-US" altLang="en-US"/>
          </a:p>
        </p:txBody>
      </p:sp>
    </p:spTree>
    <p:extLst>
      <p:ext uri="{BB962C8B-B14F-4D97-AF65-F5344CB8AC3E}">
        <p14:creationId xmlns:p14="http://schemas.microsoft.com/office/powerpoint/2010/main" val="455366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There’s even a cache hierarchy…</a:t>
            </a:r>
          </a:p>
        </p:txBody>
      </p:sp>
      <p:sp>
        <p:nvSpPr>
          <p:cNvPr id="3" name="Content Placeholder 2"/>
          <p:cNvSpPr>
            <a:spLocks noGrp="1"/>
          </p:cNvSpPr>
          <p:nvPr>
            <p:ph idx="1"/>
          </p:nvPr>
        </p:nvSpPr>
        <p:spPr/>
        <p:txBody>
          <a:bodyPr/>
          <a:lstStyle/>
          <a:p>
            <a:endParaRPr lang="en-US" sz="2000" dirty="0"/>
          </a:p>
          <a:p>
            <a:pPr lvl="1"/>
            <a:endParaRPr lang="en-US" sz="1600" dirty="0" smtClean="0"/>
          </a:p>
          <a:p>
            <a:r>
              <a:rPr lang="en-US" sz="2000" dirty="0" smtClean="0"/>
              <a:t>Simplest </a:t>
            </a:r>
            <a:r>
              <a:rPr lang="en-US" sz="2000" dirty="0"/>
              <a:t>memory hierarchy: </a:t>
            </a:r>
          </a:p>
          <a:p>
            <a:pPr lvl="1"/>
            <a:r>
              <a:rPr lang="en-US" sz="1800" dirty="0"/>
              <a:t>Main Memory + One Cache (typically called L1 cache)</a:t>
            </a:r>
          </a:p>
          <a:p>
            <a:pPr lvl="1"/>
            <a:endParaRPr lang="en-US" sz="1800" dirty="0"/>
          </a:p>
          <a:p>
            <a:endParaRPr lang="en-US" sz="2000" dirty="0" smtClean="0"/>
          </a:p>
          <a:p>
            <a:r>
              <a:rPr lang="en-US" sz="2000" dirty="0" smtClean="0"/>
              <a:t>Today’s </a:t>
            </a:r>
            <a:r>
              <a:rPr lang="en-US" sz="2000" dirty="0"/>
              <a:t>memory architectures typically have deeper hierarchy: L1+L2+L3</a:t>
            </a:r>
          </a:p>
          <a:p>
            <a:pPr lvl="1"/>
            <a:r>
              <a:rPr lang="en-US" sz="1800" dirty="0"/>
              <a:t>L1 faster and smaller than L2</a:t>
            </a:r>
          </a:p>
          <a:p>
            <a:pPr lvl="1"/>
            <a:r>
              <a:rPr lang="en-US" sz="1800" dirty="0"/>
              <a:t>L2 faster and smaller than L3</a:t>
            </a:r>
          </a:p>
          <a:p>
            <a:pPr lvl="1"/>
            <a:endParaRPr lang="en-US" sz="1800" dirty="0"/>
          </a:p>
          <a:p>
            <a:endParaRPr lang="en-US" sz="2000" dirty="0" smtClean="0"/>
          </a:p>
          <a:p>
            <a:r>
              <a:rPr lang="en-US" sz="2000" dirty="0" smtClean="0"/>
              <a:t>All </a:t>
            </a:r>
            <a:r>
              <a:rPr lang="en-US" sz="2000" dirty="0"/>
              <a:t>caches are typically on the chip and are SRAM</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41</a:t>
            </a:fld>
            <a:endParaRPr lang="en-US" altLang="en-US"/>
          </a:p>
        </p:txBody>
      </p:sp>
    </p:spTree>
    <p:extLst>
      <p:ext uri="{BB962C8B-B14F-4D97-AF65-F5344CB8AC3E}">
        <p14:creationId xmlns:p14="http://schemas.microsoft.com/office/powerpoint/2010/main" val="2287073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0" y="5655"/>
            <a:ext cx="4721192" cy="802491"/>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cs typeface="Arial"/>
              </a:rPr>
              <a:t>Typical Memory Hierarchy</a:t>
            </a:r>
          </a:p>
        </p:txBody>
      </p:sp>
      <p:sp>
        <p:nvSpPr>
          <p:cNvPr id="151" name="AutoShape 195"/>
          <p:cNvSpPr>
            <a:spLocks noChangeAspect="1" noChangeArrowheads="1"/>
          </p:cNvSpPr>
          <p:nvPr/>
        </p:nvSpPr>
        <p:spPr bwMode="auto">
          <a:xfrm>
            <a:off x="2076450" y="342901"/>
            <a:ext cx="6902450" cy="6456363"/>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2" name="Text Box 196"/>
          <p:cNvSpPr txBox="1">
            <a:spLocks noChangeAspect="1" noChangeArrowheads="1"/>
          </p:cNvSpPr>
          <p:nvPr/>
        </p:nvSpPr>
        <p:spPr bwMode="auto">
          <a:xfrm>
            <a:off x="5268216" y="834509"/>
            <a:ext cx="62388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err="1">
                <a:solidFill>
                  <a:sysClr val="windowText" lastClr="000000"/>
                </a:solidFill>
                <a:latin typeface="Calibri" panose="020F0502020204030204" pitchFamily="34" charset="0"/>
                <a:cs typeface="Arial"/>
              </a:rPr>
              <a:t>Regs</a:t>
            </a:r>
            <a:endParaRPr lang="en-US" kern="0" dirty="0">
              <a:solidFill>
                <a:sysClr val="windowText" lastClr="000000"/>
              </a:solidFill>
              <a:latin typeface="Calibri" panose="020F0502020204030204" pitchFamily="34" charset="0"/>
              <a:cs typeface="Arial"/>
            </a:endParaRPr>
          </a:p>
        </p:txBody>
      </p:sp>
      <p:sp>
        <p:nvSpPr>
          <p:cNvPr id="153" name="Text Box 198"/>
          <p:cNvSpPr txBox="1">
            <a:spLocks noChangeAspect="1" noChangeArrowheads="1"/>
          </p:cNvSpPr>
          <p:nvPr/>
        </p:nvSpPr>
        <p:spPr bwMode="auto">
          <a:xfrm>
            <a:off x="5055819" y="1283386"/>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a:solidFill>
                  <a:sysClr val="windowText" lastClr="000000"/>
                </a:solidFill>
                <a:latin typeface="Calibri" panose="020F0502020204030204" pitchFamily="34" charset="0"/>
                <a:cs typeface="Arial"/>
              </a:rPr>
              <a:t>L1 cache </a:t>
            </a:r>
          </a:p>
          <a:p>
            <a:pPr algn="ctr">
              <a:defRPr/>
            </a:pPr>
            <a:r>
              <a:rPr lang="en-US" kern="0">
                <a:solidFill>
                  <a:sysClr val="windowText" lastClr="000000"/>
                </a:solidFill>
                <a:latin typeface="Calibri" panose="020F0502020204030204" pitchFamily="34" charset="0"/>
                <a:cs typeface="Arial"/>
              </a:rPr>
              <a:t>(SRAM)</a:t>
            </a:r>
          </a:p>
        </p:txBody>
      </p:sp>
      <p:sp>
        <p:nvSpPr>
          <p:cNvPr id="154" name="Text Box 199"/>
          <p:cNvSpPr txBox="1">
            <a:spLocks noChangeAspect="1" noChangeArrowheads="1"/>
          </p:cNvSpPr>
          <p:nvPr/>
        </p:nvSpPr>
        <p:spPr bwMode="auto">
          <a:xfrm>
            <a:off x="4824987" y="3821798"/>
            <a:ext cx="1510349"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Main memory</a:t>
            </a:r>
          </a:p>
          <a:p>
            <a:pPr algn="ctr">
              <a:defRPr/>
            </a:pPr>
            <a:r>
              <a:rPr lang="en-US" kern="0" dirty="0">
                <a:solidFill>
                  <a:sysClr val="windowText" lastClr="000000"/>
                </a:solidFill>
                <a:latin typeface="Calibri" panose="020F0502020204030204" pitchFamily="34" charset="0"/>
                <a:cs typeface="Arial"/>
              </a:rPr>
              <a:t>(DRAM)</a:t>
            </a:r>
          </a:p>
        </p:txBody>
      </p:sp>
      <p:sp>
        <p:nvSpPr>
          <p:cNvPr id="155" name="Text Box 200"/>
          <p:cNvSpPr txBox="1">
            <a:spLocks noChangeAspect="1" noChangeArrowheads="1"/>
          </p:cNvSpPr>
          <p:nvPr/>
        </p:nvSpPr>
        <p:spPr bwMode="auto">
          <a:xfrm>
            <a:off x="4360916" y="4847323"/>
            <a:ext cx="2438488"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Local secondary storage</a:t>
            </a:r>
          </a:p>
          <a:p>
            <a:pPr algn="ctr">
              <a:defRPr/>
            </a:pPr>
            <a:r>
              <a:rPr lang="en-US" kern="0" dirty="0">
                <a:solidFill>
                  <a:sysClr val="windowText" lastClr="000000"/>
                </a:solidFill>
                <a:latin typeface="Calibri" panose="020F0502020204030204" pitchFamily="34" charset="0"/>
                <a:cs typeface="Arial"/>
              </a:rPr>
              <a:t>(local disks)</a:t>
            </a:r>
          </a:p>
        </p:txBody>
      </p:sp>
      <p:sp>
        <p:nvSpPr>
          <p:cNvPr id="156" name="Line 203"/>
          <p:cNvSpPr>
            <a:spLocks noChangeAspect="1" noChangeShapeType="1"/>
          </p:cNvSpPr>
          <p:nvPr/>
        </p:nvSpPr>
        <p:spPr bwMode="auto">
          <a:xfrm>
            <a:off x="5037139" y="1265238"/>
            <a:ext cx="9810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7" name="Line 204"/>
          <p:cNvSpPr>
            <a:spLocks noChangeAspect="1" noChangeShapeType="1"/>
          </p:cNvSpPr>
          <p:nvPr/>
        </p:nvSpPr>
        <p:spPr bwMode="auto">
          <a:xfrm>
            <a:off x="4686300" y="1903413"/>
            <a:ext cx="1671638"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8" name="Line 205"/>
          <p:cNvSpPr>
            <a:spLocks noChangeAspect="1" noChangeShapeType="1"/>
          </p:cNvSpPr>
          <p:nvPr/>
        </p:nvSpPr>
        <p:spPr bwMode="auto">
          <a:xfrm>
            <a:off x="4303714" y="2655888"/>
            <a:ext cx="244792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9" name="Line 222"/>
          <p:cNvSpPr>
            <a:spLocks noChangeAspect="1" noChangeShapeType="1"/>
          </p:cNvSpPr>
          <p:nvPr/>
        </p:nvSpPr>
        <p:spPr bwMode="auto">
          <a:xfrm>
            <a:off x="1600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0" name="Text Box 223"/>
          <p:cNvSpPr txBox="1">
            <a:spLocks noChangeAspect="1" noChangeArrowheads="1"/>
          </p:cNvSpPr>
          <p:nvPr/>
        </p:nvSpPr>
        <p:spPr bwMode="auto">
          <a:xfrm>
            <a:off x="1647826" y="3625166"/>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Larger,  </a:t>
            </a:r>
          </a:p>
          <a:p>
            <a:pPr>
              <a:defRPr/>
            </a:pPr>
            <a:r>
              <a:rPr lang="en-US" sz="1600" kern="0" dirty="0">
                <a:solidFill>
                  <a:sysClr val="windowText" lastClr="000000"/>
                </a:solidFill>
                <a:latin typeface="Calibri" panose="020F0502020204030204" pitchFamily="34" charset="0"/>
                <a:cs typeface="Arial"/>
              </a:rPr>
              <a:t>slower, </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cheaper </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a:t>
            </a:r>
          </a:p>
          <a:p>
            <a:pPr>
              <a:defRPr/>
            </a:pPr>
            <a:r>
              <a:rPr lang="en-US" sz="1600" kern="0" dirty="0">
                <a:solidFill>
                  <a:sysClr val="windowText" lastClr="000000"/>
                </a:solidFill>
                <a:latin typeface="Calibri" panose="020F0502020204030204" pitchFamily="34" charset="0"/>
                <a:cs typeface="Arial"/>
              </a:rPr>
              <a:t>devices</a:t>
            </a:r>
          </a:p>
        </p:txBody>
      </p:sp>
      <p:sp>
        <p:nvSpPr>
          <p:cNvPr id="161" name="Line 224"/>
          <p:cNvSpPr>
            <a:spLocks noChangeAspect="1" noChangeShapeType="1"/>
          </p:cNvSpPr>
          <p:nvPr/>
        </p:nvSpPr>
        <p:spPr bwMode="auto">
          <a:xfrm>
            <a:off x="3779839" y="3586163"/>
            <a:ext cx="3475037"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2" name="Text Box 225"/>
          <p:cNvSpPr txBox="1">
            <a:spLocks noChangeAspect="1" noChangeArrowheads="1"/>
          </p:cNvSpPr>
          <p:nvPr/>
        </p:nvSpPr>
        <p:spPr bwMode="auto">
          <a:xfrm>
            <a:off x="4231876" y="5947461"/>
            <a:ext cx="2696571"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Remote secondary storage</a:t>
            </a:r>
          </a:p>
          <a:p>
            <a:pPr algn="ctr">
              <a:defRPr/>
            </a:pPr>
            <a:r>
              <a:rPr lang="en-US" kern="0" dirty="0">
                <a:solidFill>
                  <a:sysClr val="windowText" lastClr="000000"/>
                </a:solidFill>
                <a:latin typeface="Calibri" panose="020F0502020204030204" pitchFamily="34" charset="0"/>
                <a:cs typeface="Arial"/>
              </a:rPr>
              <a:t>(e.g. file servers)</a:t>
            </a:r>
          </a:p>
        </p:txBody>
      </p:sp>
      <p:sp>
        <p:nvSpPr>
          <p:cNvPr id="165" name="Text Box 227"/>
          <p:cNvSpPr txBox="1">
            <a:spLocks noChangeAspect="1" noChangeArrowheads="1"/>
          </p:cNvSpPr>
          <p:nvPr/>
        </p:nvSpPr>
        <p:spPr bwMode="auto">
          <a:xfrm>
            <a:off x="8597306" y="5375119"/>
            <a:ext cx="2062758" cy="73852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Local disks hold </a:t>
            </a:r>
            <a:r>
              <a:rPr lang="en-US" sz="1400" kern="0" dirty="0">
                <a:solidFill>
                  <a:srgbClr val="0070C0"/>
                </a:solidFill>
                <a:latin typeface="Calibri" panose="020F0502020204030204" pitchFamily="34" charset="0"/>
                <a:cs typeface="Arial"/>
              </a:rPr>
              <a:t>files</a:t>
            </a:r>
            <a:r>
              <a:rPr lang="en-US" sz="1400" kern="0" dirty="0">
                <a:solidFill>
                  <a:srgbClr val="C00000"/>
                </a:solidFill>
                <a:latin typeface="Calibri" panose="020F0502020204030204" pitchFamily="34" charset="0"/>
                <a:cs typeface="Arial"/>
              </a:rPr>
              <a:t> retrieved from disks </a:t>
            </a:r>
          </a:p>
          <a:p>
            <a:pPr>
              <a:defRPr/>
            </a:pPr>
            <a:r>
              <a:rPr lang="en-US" sz="1400" kern="0" dirty="0">
                <a:solidFill>
                  <a:srgbClr val="C00000"/>
                </a:solidFill>
                <a:latin typeface="Calibri" panose="020F0502020204030204" pitchFamily="34" charset="0"/>
                <a:cs typeface="Arial"/>
              </a:rPr>
              <a:t>on remote servers</a:t>
            </a:r>
          </a:p>
        </p:txBody>
      </p:sp>
      <p:sp>
        <p:nvSpPr>
          <p:cNvPr id="166" name="Line 235"/>
          <p:cNvSpPr>
            <a:spLocks noChangeAspect="1" noChangeShapeType="1"/>
          </p:cNvSpPr>
          <p:nvPr/>
        </p:nvSpPr>
        <p:spPr bwMode="auto">
          <a:xfrm>
            <a:off x="3232151" y="4632325"/>
            <a:ext cx="457676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7" name="Text Box 236"/>
          <p:cNvSpPr txBox="1">
            <a:spLocks noChangeAspect="1" noChangeArrowheads="1"/>
          </p:cNvSpPr>
          <p:nvPr/>
        </p:nvSpPr>
        <p:spPr bwMode="auto">
          <a:xfrm>
            <a:off x="5055819" y="194854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L2 cache </a:t>
            </a:r>
          </a:p>
          <a:p>
            <a:pPr algn="ctr">
              <a:defRPr/>
            </a:pPr>
            <a:r>
              <a:rPr lang="en-US" kern="0" dirty="0">
                <a:solidFill>
                  <a:sysClr val="windowText" lastClr="000000"/>
                </a:solidFill>
                <a:latin typeface="Calibri" panose="020F0502020204030204" pitchFamily="34" charset="0"/>
                <a:cs typeface="Arial"/>
              </a:rPr>
              <a:t>(SRAM)</a:t>
            </a:r>
          </a:p>
        </p:txBody>
      </p:sp>
      <p:sp>
        <p:nvSpPr>
          <p:cNvPr id="169" name="Text Box 243"/>
          <p:cNvSpPr txBox="1">
            <a:spLocks noChangeAspect="1" noChangeArrowheads="1"/>
          </p:cNvSpPr>
          <p:nvPr/>
        </p:nvSpPr>
        <p:spPr bwMode="auto">
          <a:xfrm>
            <a:off x="6486526" y="1641477"/>
            <a:ext cx="283845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L1 cache holds </a:t>
            </a:r>
            <a:r>
              <a:rPr lang="en-US" sz="1400" kern="0" dirty="0">
                <a:solidFill>
                  <a:srgbClr val="0070C0"/>
                </a:solidFill>
                <a:latin typeface="Calibri" panose="020F0502020204030204" pitchFamily="34" charset="0"/>
                <a:cs typeface="Arial"/>
              </a:rPr>
              <a:t>cache</a:t>
            </a:r>
            <a:r>
              <a:rPr lang="en-US" sz="1400" kern="0" dirty="0">
                <a:solidFill>
                  <a:srgbClr val="C00000"/>
                </a:solidFill>
                <a:latin typeface="Calibri" panose="020F0502020204030204" pitchFamily="34" charset="0"/>
                <a:cs typeface="Arial"/>
              </a:rPr>
              <a:t> </a:t>
            </a:r>
            <a:r>
              <a:rPr lang="en-US" sz="1400" kern="0" dirty="0">
                <a:solidFill>
                  <a:srgbClr val="0070C0"/>
                </a:solidFill>
                <a:latin typeface="Calibri" panose="020F0502020204030204" pitchFamily="34" charset="0"/>
                <a:cs typeface="Arial"/>
              </a:rPr>
              <a:t>lines</a:t>
            </a:r>
            <a:r>
              <a:rPr lang="en-US" sz="1400" kern="0" dirty="0">
                <a:solidFill>
                  <a:srgbClr val="C00000"/>
                </a:solidFill>
                <a:latin typeface="Calibri" panose="020F0502020204030204" pitchFamily="34" charset="0"/>
                <a:cs typeface="Arial"/>
              </a:rPr>
              <a:t> retrieved from the L2 cache.</a:t>
            </a:r>
          </a:p>
        </p:txBody>
      </p:sp>
      <p:sp>
        <p:nvSpPr>
          <p:cNvPr id="171" name="Text Box 233"/>
          <p:cNvSpPr txBox="1">
            <a:spLocks noChangeAspect="1" noChangeArrowheads="1"/>
          </p:cNvSpPr>
          <p:nvPr/>
        </p:nvSpPr>
        <p:spPr bwMode="auto">
          <a:xfrm>
            <a:off x="6097588" y="973465"/>
            <a:ext cx="2919412"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CPU registers hold </a:t>
            </a:r>
            <a:r>
              <a:rPr lang="en-US" sz="1400" kern="0" dirty="0">
                <a:solidFill>
                  <a:srgbClr val="0070C0"/>
                </a:solidFill>
                <a:latin typeface="Calibri" panose="020F0502020204030204" pitchFamily="34" charset="0"/>
                <a:cs typeface="Arial"/>
              </a:rPr>
              <a:t>words</a:t>
            </a:r>
            <a:r>
              <a:rPr lang="en-US" sz="1400" kern="0" dirty="0">
                <a:solidFill>
                  <a:srgbClr val="C00000"/>
                </a:solidFill>
                <a:latin typeface="Calibri" panose="020F0502020204030204" pitchFamily="34" charset="0"/>
                <a:cs typeface="Arial"/>
              </a:rPr>
              <a:t> retrieved from </a:t>
            </a:r>
            <a:r>
              <a:rPr lang="en-US" sz="1400" kern="0" dirty="0" err="1">
                <a:solidFill>
                  <a:srgbClr val="C00000"/>
                </a:solidFill>
                <a:latin typeface="Calibri" panose="020F0502020204030204" pitchFamily="34" charset="0"/>
                <a:cs typeface="Arial"/>
              </a:rPr>
              <a:t>th</a:t>
            </a:r>
            <a:r>
              <a:rPr lang="en-US" sz="1400" kern="0" dirty="0">
                <a:solidFill>
                  <a:srgbClr val="C00000"/>
                </a:solidFill>
                <a:latin typeface="Calibri" panose="020F0502020204030204" pitchFamily="34" charset="0"/>
                <a:cs typeface="Arial"/>
              </a:rPr>
              <a:t>e L1 cache.</a:t>
            </a:r>
          </a:p>
        </p:txBody>
      </p:sp>
      <p:sp>
        <p:nvSpPr>
          <p:cNvPr id="174" name="Text Box 231"/>
          <p:cNvSpPr txBox="1">
            <a:spLocks noChangeAspect="1" noChangeArrowheads="1"/>
          </p:cNvSpPr>
          <p:nvPr/>
        </p:nvSpPr>
        <p:spPr bwMode="auto">
          <a:xfrm>
            <a:off x="6889751" y="2403474"/>
            <a:ext cx="262890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L2 cache holds </a:t>
            </a:r>
            <a:r>
              <a:rPr lang="en-US" sz="1400" kern="0" dirty="0">
                <a:solidFill>
                  <a:srgbClr val="0070C0"/>
                </a:solidFill>
                <a:latin typeface="Calibri" panose="020F0502020204030204" pitchFamily="34" charset="0"/>
                <a:cs typeface="Arial"/>
              </a:rPr>
              <a:t>cache lines</a:t>
            </a:r>
          </a:p>
          <a:p>
            <a:pPr>
              <a:defRPr/>
            </a:pPr>
            <a:r>
              <a:rPr lang="en-US" sz="1400" kern="0" dirty="0">
                <a:solidFill>
                  <a:srgbClr val="C00000"/>
                </a:solidFill>
                <a:latin typeface="Calibri" panose="020F0502020204030204" pitchFamily="34" charset="0"/>
                <a:cs typeface="Arial"/>
              </a:rPr>
              <a:t> retrieved from L3 cache</a:t>
            </a:r>
          </a:p>
        </p:txBody>
      </p:sp>
      <p:sp>
        <p:nvSpPr>
          <p:cNvPr id="176" name="Text Box 247"/>
          <p:cNvSpPr txBox="1">
            <a:spLocks noChangeAspect="1" noChangeArrowheads="1"/>
          </p:cNvSpPr>
          <p:nvPr/>
        </p:nvSpPr>
        <p:spPr bwMode="auto">
          <a:xfrm>
            <a:off x="4759325" y="644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L0:</a:t>
            </a:r>
          </a:p>
        </p:txBody>
      </p:sp>
      <p:sp>
        <p:nvSpPr>
          <p:cNvPr id="177" name="Text Box 248"/>
          <p:cNvSpPr txBox="1">
            <a:spLocks noChangeAspect="1" noChangeArrowheads="1"/>
          </p:cNvSpPr>
          <p:nvPr/>
        </p:nvSpPr>
        <p:spPr bwMode="auto">
          <a:xfrm>
            <a:off x="4391025" y="13536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L1:</a:t>
            </a:r>
          </a:p>
        </p:txBody>
      </p:sp>
      <p:sp>
        <p:nvSpPr>
          <p:cNvPr id="178" name="Text Box 249"/>
          <p:cNvSpPr txBox="1">
            <a:spLocks noChangeAspect="1" noChangeArrowheads="1"/>
          </p:cNvSpPr>
          <p:nvPr/>
        </p:nvSpPr>
        <p:spPr bwMode="auto">
          <a:xfrm>
            <a:off x="4010025" y="2041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L2:</a:t>
            </a:r>
          </a:p>
        </p:txBody>
      </p:sp>
      <p:sp>
        <p:nvSpPr>
          <p:cNvPr id="179" name="Text Box 250"/>
          <p:cNvSpPr txBox="1">
            <a:spLocks noChangeAspect="1" noChangeArrowheads="1"/>
          </p:cNvSpPr>
          <p:nvPr/>
        </p:nvSpPr>
        <p:spPr bwMode="auto">
          <a:xfrm>
            <a:off x="3603625" y="279665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L3:</a:t>
            </a:r>
          </a:p>
        </p:txBody>
      </p:sp>
      <p:sp>
        <p:nvSpPr>
          <p:cNvPr id="180" name="Text Box 251"/>
          <p:cNvSpPr txBox="1">
            <a:spLocks noChangeAspect="1" noChangeArrowheads="1"/>
          </p:cNvSpPr>
          <p:nvPr/>
        </p:nvSpPr>
        <p:spPr bwMode="auto">
          <a:xfrm>
            <a:off x="3078163" y="37951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L4:</a:t>
            </a:r>
          </a:p>
        </p:txBody>
      </p:sp>
      <p:sp>
        <p:nvSpPr>
          <p:cNvPr id="181" name="Text Box 252"/>
          <p:cNvSpPr txBox="1">
            <a:spLocks noChangeAspect="1" noChangeArrowheads="1"/>
          </p:cNvSpPr>
          <p:nvPr/>
        </p:nvSpPr>
        <p:spPr bwMode="auto">
          <a:xfrm>
            <a:off x="2457450" y="49127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L5:</a:t>
            </a:r>
          </a:p>
        </p:txBody>
      </p:sp>
      <p:sp>
        <p:nvSpPr>
          <p:cNvPr id="182" name="Text Box 289"/>
          <p:cNvSpPr txBox="1">
            <a:spLocks noChangeAspect="1" noChangeArrowheads="1"/>
          </p:cNvSpPr>
          <p:nvPr/>
        </p:nvSpPr>
        <p:spPr bwMode="auto">
          <a:xfrm>
            <a:off x="1654176" y="1137553"/>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Smaller,</a:t>
            </a:r>
          </a:p>
          <a:p>
            <a:pPr>
              <a:defRPr/>
            </a:pPr>
            <a:r>
              <a:rPr lang="en-US" sz="1600" kern="0" dirty="0">
                <a:solidFill>
                  <a:sysClr val="windowText" lastClr="000000"/>
                </a:solidFill>
                <a:latin typeface="Calibri" panose="020F0502020204030204" pitchFamily="34" charset="0"/>
                <a:cs typeface="Arial"/>
              </a:rPr>
              <a:t>faster,</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costlier</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 </a:t>
            </a:r>
          </a:p>
          <a:p>
            <a:pPr>
              <a:defRPr/>
            </a:pPr>
            <a:r>
              <a:rPr lang="en-US" sz="1600" kern="0" dirty="0">
                <a:solidFill>
                  <a:sysClr val="windowText" lastClr="000000"/>
                </a:solidFill>
                <a:latin typeface="Calibri" panose="020F0502020204030204" pitchFamily="34" charset="0"/>
                <a:cs typeface="Arial"/>
              </a:rPr>
              <a:t>devices</a:t>
            </a:r>
          </a:p>
        </p:txBody>
      </p:sp>
      <p:sp>
        <p:nvSpPr>
          <p:cNvPr id="183" name="Line 291"/>
          <p:cNvSpPr>
            <a:spLocks noChangeShapeType="1"/>
          </p:cNvSpPr>
          <p:nvPr/>
        </p:nvSpPr>
        <p:spPr bwMode="auto">
          <a:xfrm flipH="1" flipV="1">
            <a:off x="1614488" y="954089"/>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kern="0">
              <a:solidFill>
                <a:sysClr val="windowText" lastClr="000000"/>
              </a:solidFill>
              <a:latin typeface="Calibri" panose="020F0502020204030204" pitchFamily="34" charset="0"/>
              <a:cs typeface="Arial"/>
            </a:endParaRPr>
          </a:p>
        </p:txBody>
      </p:sp>
      <p:sp>
        <p:nvSpPr>
          <p:cNvPr id="184" name="Line 292"/>
          <p:cNvSpPr>
            <a:spLocks noChangeAspect="1" noChangeShapeType="1"/>
          </p:cNvSpPr>
          <p:nvPr/>
        </p:nvSpPr>
        <p:spPr bwMode="auto">
          <a:xfrm>
            <a:off x="2641600" y="5743575"/>
            <a:ext cx="5765800"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85" name="Text Box 293"/>
          <p:cNvSpPr txBox="1">
            <a:spLocks noChangeAspect="1" noChangeArrowheads="1"/>
          </p:cNvSpPr>
          <p:nvPr/>
        </p:nvSpPr>
        <p:spPr bwMode="auto">
          <a:xfrm>
            <a:off x="5055819" y="278039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L3 cache </a:t>
            </a:r>
          </a:p>
          <a:p>
            <a:pPr algn="ctr">
              <a:defRPr/>
            </a:pPr>
            <a:r>
              <a:rPr lang="en-US" kern="0" dirty="0">
                <a:solidFill>
                  <a:sysClr val="windowText" lastClr="000000"/>
                </a:solidFill>
                <a:latin typeface="Calibri" panose="020F0502020204030204" pitchFamily="34" charset="0"/>
                <a:cs typeface="Arial"/>
              </a:rPr>
              <a:t>(SRAM)</a:t>
            </a:r>
          </a:p>
        </p:txBody>
      </p:sp>
      <p:sp>
        <p:nvSpPr>
          <p:cNvPr id="187" name="Text Box 295"/>
          <p:cNvSpPr txBox="1">
            <a:spLocks noChangeAspect="1" noChangeArrowheads="1"/>
          </p:cNvSpPr>
          <p:nvPr/>
        </p:nvSpPr>
        <p:spPr bwMode="auto">
          <a:xfrm>
            <a:off x="7334251" y="3305501"/>
            <a:ext cx="2876549"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L3 cache holds </a:t>
            </a:r>
            <a:r>
              <a:rPr lang="en-US" sz="1400" kern="0" dirty="0">
                <a:solidFill>
                  <a:srgbClr val="0070C0"/>
                </a:solidFill>
                <a:latin typeface="Calibri" panose="020F0502020204030204" pitchFamily="34" charset="0"/>
                <a:cs typeface="Arial"/>
              </a:rPr>
              <a:t>cache lines</a:t>
            </a:r>
          </a:p>
          <a:p>
            <a:pPr>
              <a:defRPr/>
            </a:pPr>
            <a:r>
              <a:rPr lang="en-US" sz="1400" kern="0" dirty="0">
                <a:solidFill>
                  <a:srgbClr val="C00000"/>
                </a:solidFill>
                <a:latin typeface="Calibri" panose="020F0502020204030204" pitchFamily="34" charset="0"/>
                <a:cs typeface="Arial"/>
              </a:rPr>
              <a:t> retrieved from main memory.</a:t>
            </a:r>
          </a:p>
        </p:txBody>
      </p:sp>
      <p:sp>
        <p:nvSpPr>
          <p:cNvPr id="189" name="Text Box 297"/>
          <p:cNvSpPr txBox="1">
            <a:spLocks noChangeAspect="1" noChangeArrowheads="1"/>
          </p:cNvSpPr>
          <p:nvPr/>
        </p:nvSpPr>
        <p:spPr bwMode="auto">
          <a:xfrm>
            <a:off x="1911350" y="59637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L6:</a:t>
            </a:r>
          </a:p>
        </p:txBody>
      </p:sp>
      <p:sp>
        <p:nvSpPr>
          <p:cNvPr id="234" name="Text Box 229"/>
          <p:cNvSpPr txBox="1">
            <a:spLocks noChangeAspect="1" noChangeArrowheads="1"/>
          </p:cNvSpPr>
          <p:nvPr/>
        </p:nvSpPr>
        <p:spPr bwMode="auto">
          <a:xfrm>
            <a:off x="7923691" y="4346121"/>
            <a:ext cx="2495087"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Main memory holds </a:t>
            </a:r>
            <a:r>
              <a:rPr lang="en-US" sz="1400" kern="0" dirty="0">
                <a:solidFill>
                  <a:srgbClr val="0070C0"/>
                </a:solidFill>
                <a:latin typeface="Calibri" panose="020F0502020204030204" pitchFamily="34" charset="0"/>
                <a:cs typeface="Arial"/>
              </a:rPr>
              <a:t>disk blocks</a:t>
            </a:r>
            <a:r>
              <a:rPr lang="en-US" sz="1400" kern="0" dirty="0">
                <a:solidFill>
                  <a:srgbClr val="C00000"/>
                </a:solidFill>
                <a:latin typeface="Calibri" panose="020F0502020204030204" pitchFamily="34" charset="0"/>
                <a:cs typeface="Arial"/>
              </a:rPr>
              <a:t> retrieved from local disks.</a:t>
            </a:r>
          </a:p>
        </p:txBody>
      </p:sp>
      <p:sp>
        <p:nvSpPr>
          <p:cNvPr id="2" name="Rectangle 1"/>
          <p:cNvSpPr/>
          <p:nvPr/>
        </p:nvSpPr>
        <p:spPr>
          <a:xfrm>
            <a:off x="7846730" y="71593"/>
            <a:ext cx="4304460" cy="230832"/>
          </a:xfrm>
          <a:prstGeom prst="rect">
            <a:avLst/>
          </a:prstGeom>
          <a:solidFill>
            <a:schemeClr val="bg1"/>
          </a:solidFill>
        </p:spPr>
        <p:txBody>
          <a:bodyPr wrap="square">
            <a:spAutoFit/>
          </a:bodyPr>
          <a:lstStyle/>
          <a:p>
            <a:r>
              <a:rPr lang="en-US" sz="900" dirty="0">
                <a:latin typeface="Calibri" panose="020F0502020204030204" pitchFamily="34" charset="0"/>
                <a:cs typeface="Calibri" panose="020F0502020204030204" pitchFamily="34" charset="0"/>
              </a:rPr>
              <a:t>[Bryant and O‘Hallaron: Computer Systems - A Programmer's Perspective 3rd edition]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42</a:t>
            </a:fld>
            <a:endParaRPr lang="en-US" altLang="en-US"/>
          </a:p>
        </p:txBody>
      </p:sp>
    </p:spTree>
    <p:extLst>
      <p:ext uri="{BB962C8B-B14F-4D97-AF65-F5344CB8AC3E}">
        <p14:creationId xmlns:p14="http://schemas.microsoft.com/office/powerpoint/2010/main" val="7286145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fld id="{04A7C484-7E24-447E-8CB0-5149A4D34DEF}" type="slidenum">
              <a:rPr lang="en-US" altLang="en-US" smtClean="0"/>
              <a:pPr/>
              <a:t>43</a:t>
            </a:fld>
            <a:endParaRPr lang="en-US"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6591566" cy="332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00801" y="5334788"/>
            <a:ext cx="3121367" cy="369332"/>
          </a:xfrm>
          <a:prstGeom prst="rect">
            <a:avLst/>
          </a:prstGeom>
          <a:solidFill>
            <a:srgbClr val="FFC000"/>
          </a:solidFill>
        </p:spPr>
        <p:txBody>
          <a:bodyPr wrap="none">
            <a:spAutoFit/>
          </a:bodyPr>
          <a:lstStyle/>
          <a:p>
            <a:r>
              <a:rPr lang="en-US" dirty="0">
                <a:solidFill>
                  <a:srgbClr val="002060"/>
                </a:solidFill>
              </a:rPr>
              <a:t>Moving on to talk about caches</a:t>
            </a:r>
          </a:p>
        </p:txBody>
      </p:sp>
      <p:cxnSp>
        <p:nvCxnSpPr>
          <p:cNvPr id="7" name="Straight Arrow Connector 6"/>
          <p:cNvCxnSpPr/>
          <p:nvPr/>
        </p:nvCxnSpPr>
        <p:spPr>
          <a:xfrm flipH="1" flipV="1">
            <a:off x="6096001"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12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a:t>
            </a:r>
            <a:r>
              <a:rPr lang="en-US" dirty="0" smtClean="0"/>
              <a:t>fast, on-chip SRAM-based memories</a:t>
            </a:r>
            <a:endParaRPr lang="en-US" dirty="0"/>
          </a:p>
          <a:p>
            <a:pPr lvl="1"/>
            <a:r>
              <a:rPr lang="en-US" dirty="0"/>
              <a:t>Purpose: </a:t>
            </a:r>
            <a:r>
              <a:rPr lang="en-US" dirty="0" smtClean="0"/>
              <a:t>to store </a:t>
            </a:r>
            <a:r>
              <a:rPr lang="en-US" dirty="0"/>
              <a:t>close to the CU/ALU frequently accessed blocks of main, or system, memory</a:t>
            </a:r>
          </a:p>
          <a:p>
            <a:endParaRPr lang="en-US" dirty="0"/>
          </a:p>
          <a:p>
            <a:r>
              <a:rPr lang="en-US" dirty="0"/>
              <a:t>Typical system structure: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44</a:t>
            </a:fld>
            <a:endParaRPr lang="en-US" altLang="en-US"/>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Main</a:t>
            </a:r>
          </a:p>
          <a:p>
            <a:pPr algn="ctr"/>
            <a:r>
              <a:rPr lang="en-US" sz="1600">
                <a:latin typeface="Calibri" panose="020F0502020204030204" pitchFamily="34" charset="0"/>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I/O</a:t>
            </a:r>
          </a:p>
          <a:p>
            <a:pPr algn="ctr"/>
            <a:r>
              <a:rPr lang="en-US" sz="1600">
                <a:latin typeface="Calibri" panose="020F0502020204030204" pitchFamily="34" charset="0"/>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9" name="Text Box 225"/>
          <p:cNvSpPr txBox="1">
            <a:spLocks noChangeAspect="1" noChangeArrowheads="1"/>
          </p:cNvSpPr>
          <p:nvPr/>
        </p:nvSpPr>
        <p:spPr bwMode="auto">
          <a:xfrm>
            <a:off x="2761013" y="3454726"/>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Rectangle 27"/>
          <p:cNvSpPr/>
          <p:nvPr/>
        </p:nvSpPr>
        <p:spPr>
          <a:xfrm>
            <a:off x="74596"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346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a:defRPr/>
            </a:pPr>
            <a:r>
              <a:rPr lang="en-US" dirty="0"/>
              <a:t>What it Really Looks Like</a:t>
            </a:r>
          </a:p>
        </p:txBody>
      </p:sp>
      <p:sp>
        <p:nvSpPr>
          <p:cNvPr id="2" name="Slide Number Placeholder 1"/>
          <p:cNvSpPr>
            <a:spLocks noGrp="1"/>
          </p:cNvSpPr>
          <p:nvPr>
            <p:ph type="sldNum" sz="quarter" idx="12"/>
          </p:nvPr>
        </p:nvSpPr>
        <p:spPr/>
        <p:txBody>
          <a:bodyPr/>
          <a:lstStyle/>
          <a:p>
            <a:fld id="{198C497F-F93A-415D-AE85-6EDF5BB63A7F}" type="slidenum">
              <a:rPr lang="en-US" altLang="en-US" smtClean="0"/>
              <a:pPr/>
              <a:t>45</a:t>
            </a:fld>
            <a:endParaRPr lang="en-US" altLang="en-US"/>
          </a:p>
        </p:txBody>
      </p:sp>
      <p:grpSp>
        <p:nvGrpSpPr>
          <p:cNvPr id="18" name="Group 17"/>
          <p:cNvGrpSpPr/>
          <p:nvPr/>
        </p:nvGrpSpPr>
        <p:grpSpPr>
          <a:xfrm>
            <a:off x="10209299" y="2390271"/>
            <a:ext cx="1248868" cy="2894817"/>
            <a:chOff x="381000" y="1325115"/>
            <a:chExt cx="1486405" cy="3361749"/>
          </a:xfrm>
        </p:grpSpPr>
        <p:grpSp>
          <p:nvGrpSpPr>
            <p:cNvPr id="4" name="Group 3"/>
            <p:cNvGrpSpPr/>
            <p:nvPr/>
          </p:nvGrpSpPr>
          <p:grpSpPr>
            <a:xfrm>
              <a:off x="404999" y="1676400"/>
              <a:ext cx="1233237" cy="3010464"/>
              <a:chOff x="3892216" y="2971800"/>
              <a:chExt cx="1233237" cy="3010464"/>
            </a:xfrm>
          </p:grpSpPr>
          <p:pic>
            <p:nvPicPr>
              <p:cNvPr id="1030" name="Picture 6" descr="A new generation of performance"/>
              <p:cNvPicPr>
                <a:picLocks noChangeAspect="1" noChangeArrowheads="1"/>
              </p:cNvPicPr>
              <p:nvPr/>
            </p:nvPicPr>
            <p:blipFill rotWithShape="1">
              <a:blip r:embed="rId3">
                <a:extLst>
                  <a:ext uri="{28A0092B-C50C-407E-A947-70E740481C1C}">
                    <a14:useLocalDpi xmlns:a14="http://schemas.microsoft.com/office/drawing/2010/main" val="0"/>
                  </a:ext>
                </a:extLst>
              </a:blip>
              <a:srcRect l="26628" r="25904"/>
              <a:stretch/>
            </p:blipFill>
            <p:spPr bwMode="auto">
              <a:xfrm>
                <a:off x="3892216" y="2971800"/>
                <a:ext cx="1233237" cy="2895600"/>
              </a:xfrm>
              <a:prstGeom prst="rect">
                <a:avLst/>
              </a:prstGeom>
              <a:noFill/>
              <a:extLst>
                <a:ext uri="{909E8E84-426E-40dd-AFC4-6F175D3DCCD1}">
                  <a14:hiddenFill xmlns="" xmlns:a14="http://schemas.microsoft.com/office/drawing/2010/main">
                    <a:solidFill>
                      <a:srgbClr val="FFFFFF"/>
                    </a:solidFill>
                  </a14:hiddenFill>
                </a:ext>
              </a:extLst>
            </p:spPr>
          </p:pic>
          <p:sp>
            <p:nvSpPr>
              <p:cNvPr id="131" name="TextBox 130"/>
              <p:cNvSpPr txBox="1"/>
              <p:nvPr/>
            </p:nvSpPr>
            <p:spPr>
              <a:xfrm>
                <a:off x="3922296" y="5660585"/>
                <a:ext cx="1090553" cy="321679"/>
              </a:xfrm>
              <a:prstGeom prst="rect">
                <a:avLst/>
              </a:prstGeom>
              <a:noFill/>
            </p:spPr>
            <p:txBody>
              <a:bodyPr wrap="none" rtlCol="0">
                <a:spAutoFit/>
              </a:bodyPr>
              <a:lstStyle/>
              <a:p>
                <a:r>
                  <a:rPr lang="en-US" sz="1200" i="1" dirty="0">
                    <a:latin typeface="Calibri" pitchFamily="34" charset="0"/>
                  </a:rPr>
                  <a:t>Source: Dell</a:t>
                </a:r>
              </a:p>
            </p:txBody>
          </p:sp>
        </p:grpSp>
        <p:sp>
          <p:nvSpPr>
            <p:cNvPr id="144" name="TextBox 143"/>
            <p:cNvSpPr txBox="1"/>
            <p:nvPr/>
          </p:nvSpPr>
          <p:spPr>
            <a:xfrm>
              <a:off x="381000" y="1325115"/>
              <a:ext cx="1486405" cy="428905"/>
            </a:xfrm>
            <a:prstGeom prst="rect">
              <a:avLst/>
            </a:prstGeom>
            <a:noFill/>
          </p:spPr>
          <p:txBody>
            <a:bodyPr wrap="none" rtlCol="0">
              <a:spAutoFit/>
            </a:bodyPr>
            <a:lstStyle/>
            <a:p>
              <a:r>
                <a:rPr lang="en-US" dirty="0">
                  <a:solidFill>
                    <a:schemeClr val="bg2">
                      <a:lumMod val="50000"/>
                    </a:schemeClr>
                  </a:solidFill>
                  <a:latin typeface="Calibri" pitchFamily="34" charset="0"/>
                </a:rPr>
                <a:t>Desktop PC</a:t>
              </a:r>
            </a:p>
          </p:txBody>
        </p:sp>
      </p:grpSp>
      <p:sp>
        <p:nvSpPr>
          <p:cNvPr id="33" name="Rectangle 32"/>
          <p:cNvSpPr/>
          <p:nvPr/>
        </p:nvSpPr>
        <p:spPr>
          <a:xfrm>
            <a:off x="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12" name="Left Brace 11"/>
          <p:cNvSpPr/>
          <p:nvPr/>
        </p:nvSpPr>
        <p:spPr>
          <a:xfrm rot="10800000">
            <a:off x="9559970" y="1020155"/>
            <a:ext cx="476947" cy="5501988"/>
          </a:xfrm>
          <a:prstGeom prst="leftBrace">
            <a:avLst>
              <a:gd name="adj1" fmla="val 51119"/>
              <a:gd name="adj2" fmla="val 5040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1481" y="3290557"/>
            <a:ext cx="4479905" cy="16048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5109013" y="900552"/>
            <a:ext cx="2390141" cy="2834959"/>
            <a:chOff x="4361369" y="3877936"/>
            <a:chExt cx="2390141" cy="2834959"/>
          </a:xfrm>
        </p:grpSpPr>
        <p:grpSp>
          <p:nvGrpSpPr>
            <p:cNvPr id="40" name="Group 39"/>
            <p:cNvGrpSpPr/>
            <p:nvPr/>
          </p:nvGrpSpPr>
          <p:grpSpPr>
            <a:xfrm>
              <a:off x="4361369" y="3877936"/>
              <a:ext cx="2390141" cy="2414811"/>
              <a:chOff x="2514599" y="3805787"/>
              <a:chExt cx="2390141" cy="2414811"/>
            </a:xfrm>
          </p:grpSpPr>
          <p:grpSp>
            <p:nvGrpSpPr>
              <p:cNvPr id="43" name="Group 42"/>
              <p:cNvGrpSpPr/>
              <p:nvPr/>
            </p:nvGrpSpPr>
            <p:grpSpPr>
              <a:xfrm>
                <a:off x="2590800" y="3891831"/>
                <a:ext cx="2313940" cy="2328767"/>
                <a:chOff x="2590800" y="3891831"/>
                <a:chExt cx="2313940" cy="2328767"/>
              </a:xfrm>
            </p:grpSpPr>
            <p:sp>
              <p:nvSpPr>
                <p:cNvPr id="45" name="TextBox 44"/>
                <p:cNvSpPr txBox="1"/>
                <p:nvPr/>
              </p:nvSpPr>
              <p:spPr>
                <a:xfrm>
                  <a:off x="3988464" y="3891831"/>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46" name="Picture 10" descr="http://snpi.dell.com/snp/images/products/large/en-us~NW73C/NW73C.jpg"/>
                <p:cNvPicPr>
                  <a:picLocks noChangeAspect="1" noChangeArrowheads="1"/>
                </p:cNvPicPr>
                <p:nvPr/>
              </p:nvPicPr>
              <p:blipFill rotWithShape="1">
                <a:blip r:embed="rId5">
                  <a:extLst>
                    <a:ext uri="{28A0092B-C50C-407E-A947-70E740481C1C}">
                      <a14:useLocalDpi xmlns:a14="http://schemas.microsoft.com/office/drawing/2010/main" val="0"/>
                    </a:ext>
                  </a:extLst>
                </a:blip>
                <a:srcRect l="16295" t="17179" r="16252" b="20292"/>
                <a:stretch/>
              </p:blipFill>
              <p:spPr bwMode="auto">
                <a:xfrm>
                  <a:off x="2590800" y="4100899"/>
                  <a:ext cx="2286600" cy="211969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4" name="TextBox 43"/>
              <p:cNvSpPr txBox="1"/>
              <p:nvPr/>
            </p:nvSpPr>
            <p:spPr>
              <a:xfrm>
                <a:off x="2514599" y="3805787"/>
                <a:ext cx="1473865" cy="369332"/>
              </a:xfrm>
              <a:prstGeom prst="rect">
                <a:avLst/>
              </a:prstGeom>
              <a:noFill/>
            </p:spPr>
            <p:txBody>
              <a:bodyPr wrap="none" rtlCol="0">
                <a:spAutoFit/>
              </a:bodyPr>
              <a:lstStyle/>
              <a:p>
                <a:r>
                  <a:rPr lang="en-US" dirty="0">
                    <a:solidFill>
                      <a:schemeClr val="bg2">
                        <a:lumMod val="50000"/>
                      </a:schemeClr>
                    </a:solidFill>
                    <a:latin typeface="Calibri" pitchFamily="34" charset="0"/>
                  </a:rPr>
                  <a:t>Motherboard</a:t>
                </a:r>
              </a:p>
            </p:txBody>
          </p:sp>
        </p:grpSp>
        <p:cxnSp>
          <p:nvCxnSpPr>
            <p:cNvPr id="42" name="Straight Arrow Connector 41"/>
            <p:cNvCxnSpPr/>
            <p:nvPr/>
          </p:nvCxnSpPr>
          <p:spPr bwMode="auto">
            <a:xfrm flipH="1">
              <a:off x="5257896" y="5563130"/>
              <a:ext cx="271794" cy="1149765"/>
            </a:xfrm>
            <a:prstGeom prst="straightConnector1">
              <a:avLst/>
            </a:prstGeom>
            <a:noFill/>
            <a:ln w="25400" cap="flat" cmpd="sng" algn="ctr">
              <a:solidFill>
                <a:srgbClr val="C00000"/>
              </a:solidFill>
              <a:prstDash val="solid"/>
              <a:round/>
              <a:headEnd type="none" w="med" len="med"/>
              <a:tailEnd type="arrow"/>
            </a:ln>
            <a:effectLst/>
          </p:spPr>
        </p:cxnSp>
      </p:grpSp>
      <p:grpSp>
        <p:nvGrpSpPr>
          <p:cNvPr id="47" name="Group 46"/>
          <p:cNvGrpSpPr/>
          <p:nvPr/>
        </p:nvGrpSpPr>
        <p:grpSpPr>
          <a:xfrm>
            <a:off x="6201133" y="4891160"/>
            <a:ext cx="2371522" cy="1477093"/>
            <a:chOff x="6705600" y="2773212"/>
            <a:chExt cx="2371522" cy="1477093"/>
          </a:xfrm>
        </p:grpSpPr>
        <p:grpSp>
          <p:nvGrpSpPr>
            <p:cNvPr id="48" name="Group 47"/>
            <p:cNvGrpSpPr/>
            <p:nvPr/>
          </p:nvGrpSpPr>
          <p:grpSpPr>
            <a:xfrm>
              <a:off x="6705600" y="3158289"/>
              <a:ext cx="2371522" cy="1092016"/>
              <a:chOff x="6356688" y="5430633"/>
              <a:chExt cx="2371522" cy="1092016"/>
            </a:xfrm>
          </p:grpSpPr>
          <p:grpSp>
            <p:nvGrpSpPr>
              <p:cNvPr id="50" name="Group 49"/>
              <p:cNvGrpSpPr/>
              <p:nvPr/>
            </p:nvGrpSpPr>
            <p:grpSpPr>
              <a:xfrm>
                <a:off x="6356688" y="5805981"/>
                <a:ext cx="2140284" cy="716668"/>
                <a:chOff x="6406816" y="5586147"/>
                <a:chExt cx="2140284" cy="716668"/>
              </a:xfrm>
            </p:grpSpPr>
            <p:sp>
              <p:nvSpPr>
                <p:cNvPr id="52" name="TextBox 51"/>
                <p:cNvSpPr txBox="1"/>
                <p:nvPr/>
              </p:nvSpPr>
              <p:spPr>
                <a:xfrm>
                  <a:off x="6406816" y="6025816"/>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53" name="Picture 8" descr="http://snpi.dell.com/snp/images/products/large/en-us~A7187318/A7187318r1.jpg"/>
                <p:cNvPicPr>
                  <a:picLocks noChangeAspect="1" noChangeArrowheads="1"/>
                </p:cNvPicPr>
                <p:nvPr/>
              </p:nvPicPr>
              <p:blipFill rotWithShape="1">
                <a:blip r:embed="rId6">
                  <a:extLst>
                    <a:ext uri="{28A0092B-C50C-407E-A947-70E740481C1C}">
                      <a14:useLocalDpi xmlns:a14="http://schemas.microsoft.com/office/drawing/2010/main" val="0"/>
                    </a:ext>
                  </a:extLst>
                </a:blip>
                <a:srcRect t="38109" b="37933"/>
                <a:stretch/>
              </p:blipFill>
              <p:spPr bwMode="auto">
                <a:xfrm>
                  <a:off x="6477000" y="5586147"/>
                  <a:ext cx="2070100" cy="49595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1" name="TextBox 50"/>
              <p:cNvSpPr txBox="1"/>
              <p:nvPr/>
            </p:nvSpPr>
            <p:spPr>
              <a:xfrm>
                <a:off x="6375258" y="5430633"/>
                <a:ext cx="2352952" cy="369332"/>
              </a:xfrm>
              <a:prstGeom prst="rect">
                <a:avLst/>
              </a:prstGeom>
              <a:noFill/>
            </p:spPr>
            <p:txBody>
              <a:bodyPr wrap="none" rtlCol="0">
                <a:spAutoFit/>
              </a:bodyPr>
              <a:lstStyle/>
              <a:p>
                <a:r>
                  <a:rPr lang="en-US" dirty="0">
                    <a:solidFill>
                      <a:schemeClr val="bg2">
                        <a:lumMod val="50000"/>
                      </a:schemeClr>
                    </a:solidFill>
                    <a:latin typeface="Calibri" pitchFamily="34" charset="0"/>
                  </a:rPr>
                  <a:t>Main memory (DRAM)</a:t>
                </a:r>
              </a:p>
            </p:txBody>
          </p:sp>
        </p:grpSp>
        <p:cxnSp>
          <p:nvCxnSpPr>
            <p:cNvPr id="49" name="Straight Arrow Connector 48"/>
            <p:cNvCxnSpPr/>
            <p:nvPr/>
          </p:nvCxnSpPr>
          <p:spPr bwMode="auto">
            <a:xfrm flipV="1">
              <a:off x="7543800" y="2773212"/>
              <a:ext cx="0" cy="514753"/>
            </a:xfrm>
            <a:prstGeom prst="straightConnector1">
              <a:avLst/>
            </a:prstGeom>
            <a:noFill/>
            <a:ln w="25400" cap="flat" cmpd="sng" algn="ctr">
              <a:solidFill>
                <a:srgbClr val="C00000"/>
              </a:solidFill>
              <a:prstDash val="solid"/>
              <a:round/>
              <a:headEnd type="none" w="med" len="med"/>
              <a:tailEnd type="arrow"/>
            </a:ln>
            <a:effectLst/>
          </p:spPr>
        </p:cxnSp>
      </p:grpSp>
      <p:grpSp>
        <p:nvGrpSpPr>
          <p:cNvPr id="54" name="Group 53"/>
          <p:cNvGrpSpPr/>
          <p:nvPr/>
        </p:nvGrpSpPr>
        <p:grpSpPr>
          <a:xfrm>
            <a:off x="631638" y="3039229"/>
            <a:ext cx="2042680" cy="3062310"/>
            <a:chOff x="2055545" y="3158289"/>
            <a:chExt cx="2042680" cy="3062310"/>
          </a:xfrm>
        </p:grpSpPr>
        <p:grpSp>
          <p:nvGrpSpPr>
            <p:cNvPr id="55" name="Group 54"/>
            <p:cNvGrpSpPr/>
            <p:nvPr/>
          </p:nvGrpSpPr>
          <p:grpSpPr>
            <a:xfrm>
              <a:off x="2055545" y="3158289"/>
              <a:ext cx="1975034" cy="3062310"/>
              <a:chOff x="2055545" y="3158289"/>
              <a:chExt cx="1975034" cy="3062310"/>
            </a:xfrm>
          </p:grpSpPr>
          <p:grpSp>
            <p:nvGrpSpPr>
              <p:cNvPr id="57" name="Group 56"/>
              <p:cNvGrpSpPr/>
              <p:nvPr/>
            </p:nvGrpSpPr>
            <p:grpSpPr>
              <a:xfrm>
                <a:off x="2055545" y="3158289"/>
                <a:ext cx="1975034" cy="3062310"/>
                <a:chOff x="6324750" y="3200400"/>
                <a:chExt cx="1975034" cy="3062310"/>
              </a:xfrm>
            </p:grpSpPr>
            <p:grpSp>
              <p:nvGrpSpPr>
                <p:cNvPr id="59" name="Group 58"/>
                <p:cNvGrpSpPr/>
                <p:nvPr/>
              </p:nvGrpSpPr>
              <p:grpSpPr>
                <a:xfrm>
                  <a:off x="6324750" y="3499754"/>
                  <a:ext cx="1678255" cy="2762956"/>
                  <a:chOff x="272712" y="3001880"/>
                  <a:chExt cx="1678255" cy="2762956"/>
                </a:xfrm>
              </p:grpSpPr>
              <p:pic>
                <p:nvPicPr>
                  <p:cNvPr id="61" name="Picture 4" descr="http://www9.pcmag.com/media/images/387706-intel-haswell.jpg?thumb=y">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712" y="3001880"/>
                    <a:ext cx="1552575" cy="1552575"/>
                  </a:xfrm>
                  <a:prstGeom prst="rect">
                    <a:avLst/>
                  </a:prstGeom>
                  <a:noFill/>
                  <a:extLst>
                    <a:ext uri="{909E8E84-426E-40dd-AFC4-6F175D3DCCD1}">
                      <a14:hiddenFill xmlns="" xmlns:a14="http://schemas.microsoft.com/office/drawing/2010/main">
                        <a:solidFill>
                          <a:srgbClr val="FFFFFF"/>
                        </a:solidFill>
                      </a14:hiddenFill>
                    </a:ext>
                  </a:extLst>
                </p:spPr>
              </p:pic>
              <p:sp>
                <p:nvSpPr>
                  <p:cNvPr id="62" name="TextBox 61"/>
                  <p:cNvSpPr txBox="1"/>
                  <p:nvPr/>
                </p:nvSpPr>
                <p:spPr>
                  <a:xfrm>
                    <a:off x="304800" y="4385875"/>
                    <a:ext cx="1488549" cy="276999"/>
                  </a:xfrm>
                  <a:prstGeom prst="rect">
                    <a:avLst/>
                  </a:prstGeom>
                  <a:noFill/>
                </p:spPr>
                <p:txBody>
                  <a:bodyPr wrap="none" rtlCol="0">
                    <a:spAutoFit/>
                  </a:bodyPr>
                  <a:lstStyle/>
                  <a:p>
                    <a:r>
                      <a:rPr lang="en-US" sz="1200" i="1" dirty="0">
                        <a:latin typeface="Calibri" pitchFamily="34" charset="0"/>
                      </a:rPr>
                      <a:t>Source: PC Magazine</a:t>
                    </a:r>
                  </a:p>
                </p:txBody>
              </p:sp>
              <p:sp>
                <p:nvSpPr>
                  <p:cNvPr id="63" name="TextBox 62"/>
                  <p:cNvSpPr txBox="1"/>
                  <p:nvPr/>
                </p:nvSpPr>
                <p:spPr>
                  <a:xfrm>
                    <a:off x="317891" y="5487837"/>
                    <a:ext cx="1633076" cy="276999"/>
                  </a:xfrm>
                  <a:prstGeom prst="rect">
                    <a:avLst/>
                  </a:prstGeom>
                  <a:noFill/>
                </p:spPr>
                <p:txBody>
                  <a:bodyPr wrap="none" rtlCol="0">
                    <a:spAutoFit/>
                  </a:bodyPr>
                  <a:lstStyle/>
                  <a:p>
                    <a:r>
                      <a:rPr lang="en-US" sz="1200" i="1" dirty="0">
                        <a:latin typeface="Calibri" pitchFamily="34" charset="0"/>
                      </a:rPr>
                      <a:t>Source: techreport.com</a:t>
                    </a:r>
                  </a:p>
                </p:txBody>
              </p:sp>
            </p:grpSp>
            <p:sp>
              <p:nvSpPr>
                <p:cNvPr id="60" name="TextBox 59"/>
                <p:cNvSpPr txBox="1"/>
                <p:nvPr/>
              </p:nvSpPr>
              <p:spPr>
                <a:xfrm>
                  <a:off x="6372140" y="3200400"/>
                  <a:ext cx="1927644" cy="369332"/>
                </a:xfrm>
                <a:prstGeom prst="rect">
                  <a:avLst/>
                </a:prstGeom>
                <a:noFill/>
              </p:spPr>
              <p:txBody>
                <a:bodyPr wrap="none" rtlCol="0">
                  <a:spAutoFit/>
                </a:bodyPr>
                <a:lstStyle/>
                <a:p>
                  <a:r>
                    <a:rPr lang="en-US" dirty="0">
                      <a:solidFill>
                        <a:schemeClr val="bg2">
                          <a:lumMod val="50000"/>
                        </a:schemeClr>
                      </a:solidFill>
                      <a:latin typeface="Calibri" pitchFamily="34" charset="0"/>
                    </a:rPr>
                    <a:t>CPU (Intel Core i7)</a:t>
                  </a:r>
                </a:p>
              </p:txBody>
            </p:sp>
          </p:grpSp>
          <p:cxnSp>
            <p:nvCxnSpPr>
              <p:cNvPr id="58" name="Straight Arrow Connector 57"/>
              <p:cNvCxnSpPr/>
              <p:nvPr/>
            </p:nvCxnSpPr>
            <p:spPr bwMode="auto">
              <a:xfrm>
                <a:off x="3338050" y="4160575"/>
                <a:ext cx="614721" cy="109633"/>
              </a:xfrm>
              <a:prstGeom prst="straightConnector1">
                <a:avLst/>
              </a:prstGeom>
              <a:noFill/>
              <a:ln w="25400" cap="flat" cmpd="sng" algn="ctr">
                <a:solidFill>
                  <a:srgbClr val="C00000"/>
                </a:solidFill>
                <a:prstDash val="solid"/>
                <a:round/>
                <a:headEnd type="none" w="med" len="med"/>
                <a:tailEnd type="arrow"/>
              </a:ln>
              <a:effectLst/>
            </p:spPr>
          </p:cxnSp>
        </p:grpSp>
        <p:pic>
          <p:nvPicPr>
            <p:cNvPr id="56" name="Picture 16" descr="http://techreport.com/r.x/ivy-bridge/die-layou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5138737"/>
              <a:ext cx="1964625" cy="80486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4" name="Left Brace 63"/>
          <p:cNvSpPr/>
          <p:nvPr/>
        </p:nvSpPr>
        <p:spPr>
          <a:xfrm rot="5400000">
            <a:off x="5848387" y="3173038"/>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p:cNvSpPr/>
          <p:nvPr/>
        </p:nvSpPr>
        <p:spPr>
          <a:xfrm>
            <a:off x="2629256" y="3372276"/>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p:cNvCxnSpPr/>
          <p:nvPr/>
        </p:nvCxnSpPr>
        <p:spPr bwMode="auto">
          <a:xfrm flipH="1" flipV="1">
            <a:off x="7193073" y="3004909"/>
            <a:ext cx="865202" cy="8166"/>
          </a:xfrm>
          <a:prstGeom prst="straightConnector1">
            <a:avLst/>
          </a:prstGeom>
          <a:noFill/>
          <a:ln w="25400" cap="flat" cmpd="sng" algn="ctr">
            <a:solidFill>
              <a:srgbClr val="C00000"/>
            </a:solidFill>
            <a:prstDash val="solid"/>
            <a:round/>
            <a:headEnd type="none" w="med" len="med"/>
            <a:tailEnd type="arrow"/>
          </a:ln>
          <a:effectLst/>
        </p:spPr>
      </p:cxnSp>
      <p:cxnSp>
        <p:nvCxnSpPr>
          <p:cNvPr id="66" name="Straight Arrow Connector 65"/>
          <p:cNvCxnSpPr/>
          <p:nvPr/>
        </p:nvCxnSpPr>
        <p:spPr bwMode="auto">
          <a:xfrm flipV="1">
            <a:off x="8047402" y="3004909"/>
            <a:ext cx="0" cy="2338616"/>
          </a:xfrm>
          <a:prstGeom prst="straightConnector1">
            <a:avLst/>
          </a:prstGeom>
          <a:noFill/>
          <a:ln w="25400" cap="flat" cmpd="sng" algn="ctr">
            <a:solidFill>
              <a:srgbClr val="C00000"/>
            </a:solidFill>
            <a:prstDash val="solid"/>
            <a:round/>
            <a:headEnd type="none" w="med" len="med"/>
            <a:tailEnd type="none"/>
          </a:ln>
          <a:effectLst/>
        </p:spPr>
      </p:cxnSp>
      <p:sp>
        <p:nvSpPr>
          <p:cNvPr id="67" name="Rectangle 66"/>
          <p:cNvSpPr/>
          <p:nvPr/>
        </p:nvSpPr>
        <p:spPr>
          <a:xfrm rot="16200000">
            <a:off x="7235554" y="3778524"/>
            <a:ext cx="1401346" cy="261610"/>
          </a:xfrm>
          <a:prstGeom prst="rect">
            <a:avLst/>
          </a:prstGeom>
        </p:spPr>
        <p:txBody>
          <a:bodyPr wrap="none">
            <a:spAutoFit/>
          </a:bodyPr>
          <a:lstStyle/>
          <a:p>
            <a:r>
              <a:rPr lang="en-US" sz="1100" dirty="0" smtClean="0">
                <a:latin typeface="Calibri" pitchFamily="34" charset="0"/>
              </a:rPr>
              <a:t>Gets dropped in here</a:t>
            </a:r>
            <a:endParaRPr lang="en-US" sz="1100" dirty="0">
              <a:latin typeface="Calibri" pitchFamily="34" charset="0"/>
            </a:endParaRPr>
          </a:p>
        </p:txBody>
      </p:sp>
    </p:spTree>
    <p:extLst>
      <p:ext uri="{BB962C8B-B14F-4D97-AF65-F5344CB8AC3E}">
        <p14:creationId xmlns:p14="http://schemas.microsoft.com/office/powerpoint/2010/main" val="30385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4" grpId="0" animBg="1"/>
      <p:bldP spid="6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r>
              <a:rPr lang="en-US" dirty="0"/>
              <a:t>What it Really Looks Like [contd.]</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46</a:t>
            </a:fld>
            <a:endParaRPr lang="en-US" altLang="en-US"/>
          </a:p>
        </p:txBody>
      </p:sp>
      <p:sp>
        <p:nvSpPr>
          <p:cNvPr id="5" name="Text Placeholder 4"/>
          <p:cNvSpPr>
            <a:spLocks noGrp="1"/>
          </p:cNvSpPr>
          <p:nvPr>
            <p:ph type="body" sz="quarter" idx="13"/>
          </p:nvPr>
        </p:nvSpPr>
        <p:spPr/>
        <p:txBody>
          <a:bodyPr/>
          <a:lstStyle/>
          <a:p>
            <a:r>
              <a:rPr lang="en-US"/>
              <a:t>[Bryant and O‘Hallaron: CMU] →</a:t>
            </a:r>
            <a:endParaRPr lang="en-US" dirty="0"/>
          </a:p>
        </p:txBody>
      </p:sp>
      <p:sp>
        <p:nvSpPr>
          <p:cNvPr id="17" name="Rectangle 223"/>
          <p:cNvSpPr>
            <a:spLocks noChangeAspect="1" noChangeArrowheads="1"/>
          </p:cNvSpPr>
          <p:nvPr/>
        </p:nvSpPr>
        <p:spPr bwMode="auto">
          <a:xfrm>
            <a:off x="1784521" y="2278389"/>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1" name="Rectangle 206"/>
          <p:cNvSpPr>
            <a:spLocks noChangeAspect="1" noChangeArrowheads="1"/>
          </p:cNvSpPr>
          <p:nvPr/>
        </p:nvSpPr>
        <p:spPr bwMode="auto">
          <a:xfrm>
            <a:off x="1936921" y="3816676"/>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22" name="Rectangle 207"/>
          <p:cNvSpPr>
            <a:spLocks noChangeAspect="1" noChangeArrowheads="1"/>
          </p:cNvSpPr>
          <p:nvPr/>
        </p:nvSpPr>
        <p:spPr bwMode="auto">
          <a:xfrm>
            <a:off x="3449809" y="2621289"/>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3" name="Rectangle 208"/>
          <p:cNvSpPr>
            <a:spLocks noChangeAspect="1" noChangeArrowheads="1"/>
          </p:cNvSpPr>
          <p:nvPr/>
        </p:nvSpPr>
        <p:spPr bwMode="auto">
          <a:xfrm>
            <a:off x="3449809" y="275940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4" name="Rectangle 210"/>
          <p:cNvSpPr>
            <a:spLocks noChangeAspect="1" noChangeArrowheads="1"/>
          </p:cNvSpPr>
          <p:nvPr/>
        </p:nvSpPr>
        <p:spPr bwMode="auto">
          <a:xfrm>
            <a:off x="3449809" y="2895927"/>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5" name="Rectangle 211"/>
          <p:cNvSpPr>
            <a:spLocks noChangeAspect="1" noChangeArrowheads="1"/>
          </p:cNvSpPr>
          <p:nvPr/>
        </p:nvSpPr>
        <p:spPr bwMode="auto">
          <a:xfrm>
            <a:off x="3449809" y="3034040"/>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6" name="Rectangle 212"/>
          <p:cNvSpPr>
            <a:spLocks noChangeAspect="1" noChangeArrowheads="1"/>
          </p:cNvSpPr>
          <p:nvPr/>
        </p:nvSpPr>
        <p:spPr bwMode="auto">
          <a:xfrm>
            <a:off x="3449809" y="3170564"/>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7" name="AutoShape 214"/>
          <p:cNvSpPr>
            <a:spLocks noChangeAspect="1" noChangeArrowheads="1"/>
          </p:cNvSpPr>
          <p:nvPr/>
        </p:nvSpPr>
        <p:spPr bwMode="auto">
          <a:xfrm>
            <a:off x="4146721" y="2621289"/>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AutoShape 215"/>
          <p:cNvSpPr>
            <a:spLocks noChangeAspect="1" noChangeArrowheads="1"/>
          </p:cNvSpPr>
          <p:nvPr/>
        </p:nvSpPr>
        <p:spPr bwMode="auto">
          <a:xfrm flipH="1">
            <a:off x="4065759" y="2964190"/>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9" name="Rectangle 220"/>
          <p:cNvSpPr>
            <a:spLocks noChangeAspect="1" noChangeArrowheads="1"/>
          </p:cNvSpPr>
          <p:nvPr/>
        </p:nvSpPr>
        <p:spPr bwMode="auto">
          <a:xfrm>
            <a:off x="4546772" y="2484765"/>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30" name="Text Box 221"/>
          <p:cNvSpPr txBox="1">
            <a:spLocks noChangeAspect="1" noChangeArrowheads="1"/>
          </p:cNvSpPr>
          <p:nvPr/>
        </p:nvSpPr>
        <p:spPr bwMode="auto">
          <a:xfrm>
            <a:off x="3181888" y="2315487"/>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31" name="AutoShape 222"/>
          <p:cNvSpPr>
            <a:spLocks noChangeAspect="1" noChangeArrowheads="1"/>
          </p:cNvSpPr>
          <p:nvPr/>
        </p:nvSpPr>
        <p:spPr bwMode="auto">
          <a:xfrm>
            <a:off x="3516485" y="3376939"/>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2" name="Text Box 225"/>
          <p:cNvSpPr txBox="1">
            <a:spLocks noChangeAspect="1" noChangeArrowheads="1"/>
          </p:cNvSpPr>
          <p:nvPr/>
        </p:nvSpPr>
        <p:spPr bwMode="auto">
          <a:xfrm>
            <a:off x="1761995" y="1986874"/>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37" name="Rectangle 233"/>
          <p:cNvSpPr>
            <a:spLocks noChangeAspect="1" noChangeArrowheads="1"/>
          </p:cNvSpPr>
          <p:nvPr/>
        </p:nvSpPr>
        <p:spPr bwMode="auto">
          <a:xfrm>
            <a:off x="1936921" y="2718126"/>
            <a:ext cx="10668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38" name="AutoShape 234"/>
          <p:cNvSpPr>
            <a:spLocks noChangeAspect="1" noChangeArrowheads="1"/>
          </p:cNvSpPr>
          <p:nvPr/>
        </p:nvSpPr>
        <p:spPr bwMode="auto">
          <a:xfrm>
            <a:off x="2165522" y="3238827"/>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AutoShape 236"/>
          <p:cNvSpPr>
            <a:spLocks noChangeAspect="1" noChangeArrowheads="1"/>
          </p:cNvSpPr>
          <p:nvPr/>
        </p:nvSpPr>
        <p:spPr bwMode="auto">
          <a:xfrm flipH="1">
            <a:off x="3029121" y="2765751"/>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AutoShape 205"/>
          <p:cNvSpPr>
            <a:spLocks noChangeAspect="1" noChangeArrowheads="1"/>
          </p:cNvSpPr>
          <p:nvPr/>
        </p:nvSpPr>
        <p:spPr bwMode="auto">
          <a:xfrm>
            <a:off x="4335635" y="3788102"/>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pic>
        <p:nvPicPr>
          <p:cNvPr id="41" name="Picture 40"/>
          <p:cNvPicPr>
            <a:picLocks noChangeAspect="1"/>
          </p:cNvPicPr>
          <p:nvPr/>
        </p:nvPicPr>
        <p:blipFill>
          <a:blip r:embed="rId3"/>
          <a:stretch>
            <a:fillRect/>
          </a:stretch>
        </p:blipFill>
        <p:spPr>
          <a:xfrm>
            <a:off x="5726285" y="839360"/>
            <a:ext cx="5867400" cy="5850668"/>
          </a:xfrm>
          <a:prstGeom prst="rect">
            <a:avLst/>
          </a:prstGeom>
        </p:spPr>
      </p:pic>
      <p:sp>
        <p:nvSpPr>
          <p:cNvPr id="11" name="TextBox 10"/>
          <p:cNvSpPr txBox="1"/>
          <p:nvPr/>
        </p:nvSpPr>
        <p:spPr>
          <a:xfrm>
            <a:off x="3580984" y="895033"/>
            <a:ext cx="1849224" cy="830997"/>
          </a:xfrm>
          <a:prstGeom prst="rect">
            <a:avLst/>
          </a:prstGeom>
          <a:noFill/>
        </p:spPr>
        <p:txBody>
          <a:bodyPr wrap="none" rtlCol="0">
            <a:spAutoFit/>
          </a:bodyPr>
          <a:lstStyle/>
          <a:p>
            <a:pPr algn="r"/>
            <a:r>
              <a:rPr lang="en-US" sz="1600" dirty="0">
                <a:latin typeface="Calibri" pitchFamily="34" charset="0"/>
              </a:rPr>
              <a:t>Intel Sandy Bridge-E</a:t>
            </a:r>
          </a:p>
          <a:p>
            <a:pPr algn="r"/>
            <a:r>
              <a:rPr lang="en-US" sz="1600" dirty="0">
                <a:latin typeface="Calibri" pitchFamily="34" charset="0"/>
              </a:rPr>
              <a:t>Processor Die</a:t>
            </a:r>
          </a:p>
          <a:p>
            <a:pPr algn="r"/>
            <a:r>
              <a:rPr lang="en-US" sz="1600" dirty="0">
                <a:latin typeface="Calibri" pitchFamily="34" charset="0"/>
              </a:rPr>
              <a:t>[8 core-version]</a:t>
            </a:r>
          </a:p>
        </p:txBody>
      </p:sp>
      <p:sp>
        <p:nvSpPr>
          <p:cNvPr id="14" name="TextBox 13"/>
          <p:cNvSpPr txBox="1"/>
          <p:nvPr/>
        </p:nvSpPr>
        <p:spPr>
          <a:xfrm>
            <a:off x="1761995" y="5143708"/>
            <a:ext cx="2890678" cy="830997"/>
          </a:xfrm>
          <a:prstGeom prst="rect">
            <a:avLst/>
          </a:prstGeom>
          <a:noFill/>
        </p:spPr>
        <p:txBody>
          <a:bodyPr wrap="square" rtlCol="0">
            <a:spAutoFit/>
          </a:bodyPr>
          <a:lstStyle/>
          <a:p>
            <a:pPr algn="r"/>
            <a:r>
              <a:rPr lang="en-US" sz="1600" dirty="0">
                <a:latin typeface="Calibri" pitchFamily="34" charset="0"/>
              </a:rPr>
              <a:t>L1: 32KB Instruction + 32KB Data</a:t>
            </a:r>
          </a:p>
          <a:p>
            <a:pPr algn="r"/>
            <a:r>
              <a:rPr lang="en-US" sz="1600" dirty="0">
                <a:latin typeface="Calibri" pitchFamily="34" charset="0"/>
              </a:rPr>
              <a:t>L2: 256KB</a:t>
            </a:r>
          </a:p>
          <a:p>
            <a:pPr algn="r"/>
            <a:r>
              <a:rPr lang="en-US" sz="1600" dirty="0">
                <a:latin typeface="Calibri" pitchFamily="34" charset="0"/>
              </a:rPr>
              <a:t>L3: 5–20MB</a:t>
            </a:r>
          </a:p>
        </p:txBody>
      </p:sp>
    </p:spTree>
    <p:extLst>
      <p:ext uri="{BB962C8B-B14F-4D97-AF65-F5344CB8AC3E}">
        <p14:creationId xmlns:p14="http://schemas.microsoft.com/office/powerpoint/2010/main" val="2831386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t>Data and instructions caches are in general different </a:t>
            </a:r>
          </a:p>
          <a:p>
            <a:pPr lvl="2"/>
            <a:r>
              <a:rPr lang="en-US" sz="1700" dirty="0"/>
              <a:t>Intel: L1 DC (data cache) and L1 IC (instruction cache) have been distinct since of 1993</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47</a:t>
            </a:fld>
            <a:endParaRPr lang="en-US" altLang="en-US"/>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grpSp>
    </p:spTree>
    <p:extLst>
      <p:ext uri="{BB962C8B-B14F-4D97-AF65-F5344CB8AC3E}">
        <p14:creationId xmlns:p14="http://schemas.microsoft.com/office/powerpoint/2010/main" val="1474310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smtClean="0"/>
              <a:t>“</a:t>
            </a:r>
            <a:r>
              <a:rPr lang="en-US" sz="1600" dirty="0" smtClean="0">
                <a:solidFill>
                  <a:srgbClr val="00B050"/>
                </a:solidFill>
              </a:rPr>
              <a:t>Processor Clock</a:t>
            </a:r>
            <a:r>
              <a:rPr lang="en-US" sz="1600" dirty="0" smtClean="0"/>
              <a:t>” </a:t>
            </a:r>
            <a:r>
              <a:rPr lang="en-US" sz="1600" dirty="0"/>
              <a:t>much faster than the </a:t>
            </a:r>
            <a:r>
              <a:rPr lang="en-US" sz="1600" dirty="0" smtClean="0"/>
              <a:t>“</a:t>
            </a:r>
            <a:r>
              <a:rPr lang="en-US" sz="1600" dirty="0" smtClean="0">
                <a:solidFill>
                  <a:srgbClr val="00B050"/>
                </a:solidFill>
              </a:rPr>
              <a:t>Memory Clock</a:t>
            </a:r>
            <a:r>
              <a:rPr lang="en-US" sz="1600" dirty="0" smtClean="0"/>
              <a:t>”</a:t>
            </a:r>
            <a:endParaRPr lang="en-US" sz="1600" dirty="0"/>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48</a:t>
            </a:fld>
            <a:endParaRPr lang="en-US" altLang="en-US"/>
          </a:p>
        </p:txBody>
      </p:sp>
    </p:spTree>
    <p:extLst>
      <p:ext uri="{BB962C8B-B14F-4D97-AF65-F5344CB8AC3E}">
        <p14:creationId xmlns:p14="http://schemas.microsoft.com/office/powerpoint/2010/main" val="3764933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smtClean="0"/>
              <a:t>Processor Clock vs. Memory Clock</a:t>
            </a:r>
            <a:endParaRPr lang="en-US" dirty="0"/>
          </a:p>
        </p:txBody>
      </p:sp>
      <p:sp>
        <p:nvSpPr>
          <p:cNvPr id="6" name="Content Placeholder 5"/>
          <p:cNvSpPr>
            <a:spLocks noGrp="1"/>
          </p:cNvSpPr>
          <p:nvPr>
            <p:ph sz="half" idx="1"/>
          </p:nvPr>
        </p:nvSpPr>
        <p:spPr/>
        <p:txBody>
          <a:bodyPr/>
          <a:lstStyle/>
          <a:p>
            <a:endParaRPr lang="en-US" dirty="0" smtClean="0"/>
          </a:p>
          <a:p>
            <a:r>
              <a:rPr lang="en-US" dirty="0" smtClean="0"/>
              <a:t>Processor Clock: (look for the box          )</a:t>
            </a:r>
          </a:p>
          <a:p>
            <a:pPr lvl="1"/>
            <a:r>
              <a:rPr lang="en-US" dirty="0" smtClean="0"/>
              <a:t>Dictates/defines the frequency at which Functional Units operate</a:t>
            </a:r>
            <a:endParaRPr lang="en-US" dirty="0" smtClean="0"/>
          </a:p>
          <a:p>
            <a:endParaRPr lang="en-US" dirty="0"/>
          </a:p>
          <a:p>
            <a:endParaRPr lang="en-US" dirty="0"/>
          </a:p>
          <a:p>
            <a:r>
              <a:rPr lang="en-US" dirty="0" smtClean="0"/>
              <a:t>Memory Clock:</a:t>
            </a:r>
          </a:p>
          <a:p>
            <a:pPr lvl="1"/>
            <a:r>
              <a:rPr lang="en-US" dirty="0" smtClean="0"/>
              <a:t>Dictates/defines the frequency used to move data into/out from main memory into cache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64577" y="1551240"/>
            <a:ext cx="1181221" cy="369332"/>
          </a:xfrm>
          <a:prstGeom prst="rect">
            <a:avLst/>
          </a:prstGeom>
        </p:spPr>
        <p:txBody>
          <a:bodyPr wrap="none">
            <a:spAutoFit/>
          </a:bodyPr>
          <a:lstStyle/>
          <a:p>
            <a:r>
              <a:rPr lang="en-US" dirty="0" smtClean="0"/>
              <a:t>From RAM</a:t>
            </a:r>
            <a:endParaRPr lang="en-US" dirty="0"/>
          </a:p>
        </p:txBody>
      </p:sp>
      <p:sp>
        <p:nvSpPr>
          <p:cNvPr id="21" name="Rectangle 20"/>
          <p:cNvSpPr/>
          <p:nvPr/>
        </p:nvSpPr>
        <p:spPr>
          <a:xfrm>
            <a:off x="9978777" y="6212820"/>
            <a:ext cx="1484509" cy="369332"/>
          </a:xfrm>
          <a:prstGeom prst="rect">
            <a:avLst/>
          </a:prstGeom>
        </p:spPr>
        <p:txBody>
          <a:bodyPr wrap="none">
            <a:spAutoFit/>
          </a:bodyPr>
          <a:lstStyle/>
          <a:p>
            <a:r>
              <a:rPr lang="en-US" dirty="0" smtClean="0"/>
              <a:t>To/From RAM</a:t>
            </a:r>
            <a:endParaRPr lang="en-US" dirty="0"/>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67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vs. TLP: how are they different</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a:t>Recall concept of “Program Counter</a:t>
            </a:r>
            <a:r>
              <a:rPr lang="en-US" dirty="0" smtClean="0"/>
              <a:t>” (PC): a register </a:t>
            </a:r>
            <a:r>
              <a:rPr lang="en-US" dirty="0"/>
              <a:t>that holds </a:t>
            </a:r>
            <a:r>
              <a:rPr lang="en-US" dirty="0" smtClean="0"/>
              <a:t>address </a:t>
            </a:r>
            <a:r>
              <a:rPr lang="en-US" dirty="0"/>
              <a:t>of </a:t>
            </a:r>
            <a:r>
              <a:rPr lang="en-US" dirty="0" smtClean="0"/>
              <a:t>next </a:t>
            </a:r>
            <a:r>
              <a:rPr lang="en-US" dirty="0"/>
              <a:t>instruction</a:t>
            </a:r>
          </a:p>
          <a:p>
            <a:endParaRPr lang="en-US" dirty="0" smtClean="0"/>
          </a:p>
          <a:p>
            <a:endParaRPr lang="en-US" dirty="0" smtClean="0"/>
          </a:p>
          <a:p>
            <a:r>
              <a:rPr lang="en-US" dirty="0" smtClean="0"/>
              <a:t>If all instructions executed by the chip in parallel are associated with one PC, we have ILP</a:t>
            </a:r>
          </a:p>
          <a:p>
            <a:endParaRPr lang="en-US" dirty="0"/>
          </a:p>
          <a:p>
            <a:endParaRPr lang="en-US" dirty="0" smtClean="0"/>
          </a:p>
          <a:p>
            <a:r>
              <a:rPr lang="en-US" dirty="0" smtClean="0"/>
              <a:t>TLP: the stream of instructions processed by the chip associated with more than one PC</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480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Caches: How large? Also, how fast?</a:t>
            </a:r>
          </a:p>
        </p:txBody>
      </p:sp>
      <p:sp>
        <p:nvSpPr>
          <p:cNvPr id="3" name="Content Placeholder 2"/>
          <p:cNvSpPr>
            <a:spLocks noGrp="1"/>
          </p:cNvSpPr>
          <p:nvPr>
            <p:ph idx="1"/>
          </p:nvPr>
        </p:nvSpPr>
        <p:spPr/>
        <p:txBody>
          <a:bodyPr/>
          <a:lstStyle/>
          <a:p>
            <a:r>
              <a:rPr lang="en-US" dirty="0"/>
              <a:t>Ratio between cache size and main memory size</a:t>
            </a:r>
          </a:p>
          <a:p>
            <a:pPr lvl="1"/>
            <a:r>
              <a:rPr lang="en-US" dirty="0"/>
              <a:t>Reasonable to expect something like </a:t>
            </a:r>
            <a:r>
              <a:rPr lang="en-US" dirty="0">
                <a:solidFill>
                  <a:srgbClr val="0070C0"/>
                </a:solidFill>
              </a:rPr>
              <a:t>1:1000</a:t>
            </a:r>
          </a:p>
          <a:p>
            <a:pPr lvl="2"/>
            <a:r>
              <a:rPr lang="en-US" dirty="0"/>
              <a:t>2013: 4 MB of L3 cache, versus 4 GB of main memory</a:t>
            </a:r>
          </a:p>
          <a:p>
            <a:pPr lvl="2"/>
            <a:r>
              <a:rPr lang="en-US" dirty="0"/>
              <a:t>2017: 55 MB of L3 cache, versus 64 GB of main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50</a:t>
            </a:fld>
            <a:endParaRPr lang="en-US" altLang="en-US" dirty="0"/>
          </a:p>
        </p:txBody>
      </p:sp>
      <p:pic>
        <p:nvPicPr>
          <p:cNvPr id="5" name="Picture 4"/>
          <p:cNvPicPr>
            <a:picLocks noChangeAspect="1"/>
          </p:cNvPicPr>
          <p:nvPr/>
        </p:nvPicPr>
        <p:blipFill rotWithShape="1">
          <a:blip r:embed="rId3"/>
          <a:srcRect l="1518" t="6938" r="1281" b="1476"/>
          <a:stretch/>
        </p:blipFill>
        <p:spPr>
          <a:xfrm>
            <a:off x="3410422" y="3480760"/>
            <a:ext cx="4702339" cy="3072440"/>
          </a:xfrm>
          <a:prstGeom prst="rect">
            <a:avLst/>
          </a:prstGeom>
        </p:spPr>
      </p:pic>
      <p:sp>
        <p:nvSpPr>
          <p:cNvPr id="7" name="Rectangle 6"/>
          <p:cNvSpPr/>
          <p:nvPr/>
        </p:nvSpPr>
        <p:spPr>
          <a:xfrm>
            <a:off x="4906950" y="3548390"/>
            <a:ext cx="2047676" cy="523220"/>
          </a:xfrm>
          <a:prstGeom prst="rect">
            <a:avLst/>
          </a:prstGeom>
        </p:spPr>
        <p:txBody>
          <a:bodyPr wrap="none">
            <a:spAutoFit/>
          </a:bodyPr>
          <a:lstStyle/>
          <a:p>
            <a:r>
              <a:rPr lang="en-US" sz="1400" dirty="0">
                <a:latin typeface="+mj-lt"/>
              </a:rPr>
              <a:t>Vintage: 2013</a:t>
            </a:r>
            <a:br>
              <a:rPr lang="en-US" sz="1400" dirty="0">
                <a:latin typeface="+mj-lt"/>
              </a:rPr>
            </a:br>
            <a:r>
              <a:rPr lang="en-US" sz="1400" dirty="0">
                <a:latin typeface="+mj-lt"/>
              </a:rPr>
              <a:t>(related to Intel’s Haswell)</a:t>
            </a:r>
          </a:p>
        </p:txBody>
      </p:sp>
      <p:sp>
        <p:nvSpPr>
          <p:cNvPr id="8" name="Rectangle 7"/>
          <p:cNvSpPr/>
          <p:nvPr/>
        </p:nvSpPr>
        <p:spPr>
          <a:xfrm rot="16200000">
            <a:off x="2327143" y="4759460"/>
            <a:ext cx="2145139" cy="246221"/>
          </a:xfrm>
          <a:prstGeom prst="rect">
            <a:avLst/>
          </a:prstGeom>
          <a:solidFill>
            <a:schemeClr val="bg1"/>
          </a:solidFill>
        </p:spPr>
        <p:txBody>
          <a:bodyPr wrap="none">
            <a:spAutoFit/>
          </a:bodyPr>
          <a:lstStyle/>
          <a:p>
            <a:r>
              <a:rPr lang="en-US" sz="1000" dirty="0">
                <a:latin typeface="Georgia" panose="02040502050405020303" pitchFamily="18" charset="0"/>
              </a:rPr>
              <a:t>Latency in Clocks –Lower is Better</a:t>
            </a:r>
          </a:p>
        </p:txBody>
      </p:sp>
      <p:sp>
        <p:nvSpPr>
          <p:cNvPr id="9" name="Rectangle 8"/>
          <p:cNvSpPr/>
          <p:nvPr/>
        </p:nvSpPr>
        <p:spPr>
          <a:xfrm>
            <a:off x="8021564" y="5820332"/>
            <a:ext cx="760144" cy="246221"/>
          </a:xfrm>
          <a:prstGeom prst="rect">
            <a:avLst/>
          </a:prstGeom>
          <a:solidFill>
            <a:schemeClr val="bg1"/>
          </a:solidFill>
        </p:spPr>
        <p:txBody>
          <a:bodyPr wrap="none">
            <a:spAutoFit/>
          </a:bodyPr>
          <a:lstStyle/>
          <a:p>
            <a:r>
              <a:rPr lang="en-US" sz="1000" dirty="0">
                <a:latin typeface="Georgia" panose="02040502050405020303" pitchFamily="18" charset="0"/>
              </a:rPr>
              <a:t>(log scale)</a:t>
            </a:r>
          </a:p>
        </p:txBody>
      </p:sp>
      <p:sp>
        <p:nvSpPr>
          <p:cNvPr id="10" name="Rectangle 9"/>
          <p:cNvSpPr/>
          <p:nvPr/>
        </p:nvSpPr>
        <p:spPr>
          <a:xfrm>
            <a:off x="8527074" y="5207419"/>
            <a:ext cx="3166829" cy="276999"/>
          </a:xfrm>
          <a:prstGeom prst="rect">
            <a:avLst/>
          </a:prstGeom>
        </p:spPr>
        <p:txBody>
          <a:bodyPr wrap="none">
            <a:spAutoFit/>
          </a:bodyPr>
          <a:lstStyle/>
          <a:p>
            <a:r>
              <a:rPr lang="en-US" sz="1200" dirty="0"/>
              <a:t>This chip has L4 cache, read more about it </a:t>
            </a:r>
            <a:r>
              <a:rPr lang="en-US" sz="1200" dirty="0">
                <a:hlinkClick r:id="rId4"/>
              </a:rPr>
              <a:t>here</a:t>
            </a:r>
            <a:endParaRPr lang="en-US" sz="1200" dirty="0"/>
          </a:p>
        </p:txBody>
      </p:sp>
      <p:cxnSp>
        <p:nvCxnSpPr>
          <p:cNvPr id="12" name="Straight Arrow Connector 11"/>
          <p:cNvCxnSpPr>
            <a:stCxn id="10" idx="1"/>
          </p:cNvCxnSpPr>
          <p:nvPr/>
        </p:nvCxnSpPr>
        <p:spPr>
          <a:xfrm flipH="1" flipV="1">
            <a:off x="7530353" y="4882570"/>
            <a:ext cx="996721" cy="46334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27074" y="3074321"/>
            <a:ext cx="3181320" cy="461665"/>
          </a:xfrm>
          <a:prstGeom prst="rect">
            <a:avLst/>
          </a:prstGeom>
        </p:spPr>
        <p:txBody>
          <a:bodyPr wrap="none">
            <a:spAutoFit/>
          </a:bodyPr>
          <a:lstStyle/>
          <a:p>
            <a:r>
              <a:rPr lang="en-US" sz="1200" dirty="0"/>
              <a:t>This is the overhead of a system memory access</a:t>
            </a:r>
            <a:br>
              <a:rPr lang="en-US" sz="1200" dirty="0"/>
            </a:br>
            <a:r>
              <a:rPr lang="en-US" sz="1200" dirty="0"/>
              <a:t>(about 100+ cycles)</a:t>
            </a:r>
          </a:p>
        </p:txBody>
      </p:sp>
    </p:spTree>
    <p:extLst>
      <p:ext uri="{BB962C8B-B14F-4D97-AF65-F5344CB8AC3E}">
        <p14:creationId xmlns:p14="http://schemas.microsoft.com/office/powerpoint/2010/main" val="37088989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51</a:t>
            </a:fld>
            <a:endParaRPr lang="en-US" altLang="en-US"/>
          </a:p>
        </p:txBody>
      </p:sp>
      <p:sp>
        <p:nvSpPr>
          <p:cNvPr id="6" name="Rectangle 5"/>
          <p:cNvSpPr/>
          <p:nvPr/>
        </p:nvSpPr>
        <p:spPr>
          <a:xfrm>
            <a:off x="5068234"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Main Memory</a:t>
            </a:r>
          </a:p>
        </p:txBody>
      </p:sp>
      <p:sp>
        <p:nvSpPr>
          <p:cNvPr id="7" name="Rectangle 6"/>
          <p:cNvSpPr/>
          <p:nvPr/>
        </p:nvSpPr>
        <p:spPr>
          <a:xfrm>
            <a:off x="5943600"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L3 Cache</a:t>
            </a:r>
          </a:p>
        </p:txBody>
      </p:sp>
      <p:cxnSp>
        <p:nvCxnSpPr>
          <p:cNvPr id="9" name="Straight Connector 8"/>
          <p:cNvCxnSpPr/>
          <p:nvPr/>
        </p:nvCxnSpPr>
        <p:spPr>
          <a:xfrm flipH="1" flipV="1">
            <a:off x="4267200" y="4803021"/>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5257800" y="3903402"/>
            <a:ext cx="800100" cy="818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6553200"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5677834"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45190" y="4803021"/>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sp>
        <p:nvSpPr>
          <p:cNvPr id="14" name="Rectangle 13"/>
          <p:cNvSpPr/>
          <p:nvPr/>
        </p:nvSpPr>
        <p:spPr>
          <a:xfrm>
            <a:off x="6057900" y="3795485"/>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L2 Cache</a:t>
            </a:r>
          </a:p>
        </p:txBody>
      </p:sp>
      <p:sp>
        <p:nvSpPr>
          <p:cNvPr id="15" name="Rectangle 14"/>
          <p:cNvSpPr/>
          <p:nvPr/>
        </p:nvSpPr>
        <p:spPr>
          <a:xfrm>
            <a:off x="6248400" y="3343346"/>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D$</a:t>
            </a:r>
          </a:p>
        </p:txBody>
      </p:sp>
      <p:sp>
        <p:nvSpPr>
          <p:cNvPr id="16" name="Rectangle 15"/>
          <p:cNvSpPr/>
          <p:nvPr/>
        </p:nvSpPr>
        <p:spPr>
          <a:xfrm>
            <a:off x="4343400"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CPU Core</a:t>
            </a:r>
          </a:p>
        </p:txBody>
      </p:sp>
      <p:sp>
        <p:nvSpPr>
          <p:cNvPr id="17" name="Rectangle 16"/>
          <p:cNvSpPr/>
          <p:nvPr/>
        </p:nvSpPr>
        <p:spPr>
          <a:xfrm>
            <a:off x="4648200" y="3810001"/>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I$</a:t>
            </a:r>
          </a:p>
        </p:txBody>
      </p:sp>
      <p:cxnSp>
        <p:nvCxnSpPr>
          <p:cNvPr id="19" name="Straight Arrow Connector 18"/>
          <p:cNvCxnSpPr>
            <a:stCxn id="14" idx="2"/>
            <a:endCxn id="7" idx="0"/>
          </p:cNvCxnSpPr>
          <p:nvPr/>
        </p:nvCxnSpPr>
        <p:spPr>
          <a:xfrm>
            <a:off x="6553200" y="4011318"/>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6553200" y="3546509"/>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3"/>
            <a:endCxn id="15" idx="1"/>
          </p:cNvCxnSpPr>
          <p:nvPr/>
        </p:nvCxnSpPr>
        <p:spPr>
          <a:xfrm>
            <a:off x="5562600" y="3444927"/>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4953000"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69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861835"/>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1" name="Rectangle 404"/>
          <p:cNvSpPr>
            <a:spLocks noChangeArrowheads="1"/>
          </p:cNvSpPr>
          <p:nvPr/>
        </p:nvSpPr>
        <p:spPr bwMode="auto">
          <a:xfrm>
            <a:off x="19812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0" name="Rectangle 413"/>
          <p:cNvSpPr>
            <a:spLocks noChangeArrowheads="1"/>
          </p:cNvSpPr>
          <p:nvPr/>
        </p:nvSpPr>
        <p:spPr bwMode="auto">
          <a:xfrm>
            <a:off x="57150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 name="Title 1"/>
          <p:cNvSpPr>
            <a:spLocks noGrp="1"/>
          </p:cNvSpPr>
          <p:nvPr>
            <p:ph type="title"/>
          </p:nvPr>
        </p:nvSpPr>
        <p:spPr>
          <a:xfrm>
            <a:off x="1752600" y="122238"/>
            <a:ext cx="7543800" cy="868362"/>
          </a:xfrm>
          <a:noFill/>
        </p:spPr>
        <p:txBody>
          <a:bodyPr/>
          <a:lstStyle/>
          <a:p>
            <a:r>
              <a:rPr lang="en-US" dirty="0"/>
              <a:t>Intel Core i7 Cache Hierarchy</a:t>
            </a:r>
          </a:p>
        </p:txBody>
      </p:sp>
      <p:sp>
        <p:nvSpPr>
          <p:cNvPr id="4" name="Rectangle 396"/>
          <p:cNvSpPr>
            <a:spLocks noChangeArrowheads="1"/>
          </p:cNvSpPr>
          <p:nvPr/>
        </p:nvSpPr>
        <p:spPr bwMode="auto">
          <a:xfrm>
            <a:off x="21463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dirty="0" err="1">
                <a:latin typeface="Calibri" panose="020F0502020204030204" pitchFamily="34" charset="0"/>
              </a:rPr>
              <a:t>Regs</a:t>
            </a:r>
            <a:endParaRPr lang="en-US" dirty="0">
              <a:latin typeface="Calibri" panose="020F0502020204030204" pitchFamily="34" charset="0"/>
            </a:endParaRPr>
          </a:p>
        </p:txBody>
      </p:sp>
      <p:sp>
        <p:nvSpPr>
          <p:cNvPr id="5" name="Rectangle 397"/>
          <p:cNvSpPr>
            <a:spLocks noChangeArrowheads="1"/>
          </p:cNvSpPr>
          <p:nvPr/>
        </p:nvSpPr>
        <p:spPr bwMode="auto">
          <a:xfrm>
            <a:off x="21891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a:latin typeface="Calibri" panose="020F0502020204030204" pitchFamily="34" charset="0"/>
              </a:rPr>
              <a:t>d-cache</a:t>
            </a:r>
          </a:p>
        </p:txBody>
      </p:sp>
      <p:sp>
        <p:nvSpPr>
          <p:cNvPr id="6" name="Rectangle 399"/>
          <p:cNvSpPr>
            <a:spLocks noChangeArrowheads="1"/>
          </p:cNvSpPr>
          <p:nvPr/>
        </p:nvSpPr>
        <p:spPr bwMode="auto">
          <a:xfrm>
            <a:off x="31242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i</a:t>
            </a:r>
            <a:r>
              <a:rPr lang="en-US" dirty="0">
                <a:latin typeface="Calibri" panose="020F0502020204030204" pitchFamily="34" charset="0"/>
              </a:rPr>
              <a:t>-cache</a:t>
            </a:r>
          </a:p>
        </p:txBody>
      </p:sp>
      <p:sp>
        <p:nvSpPr>
          <p:cNvPr id="7" name="Rectangle 400"/>
          <p:cNvSpPr>
            <a:spLocks noChangeArrowheads="1"/>
          </p:cNvSpPr>
          <p:nvPr/>
        </p:nvSpPr>
        <p:spPr bwMode="auto">
          <a:xfrm>
            <a:off x="22098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8" name="Line 401"/>
          <p:cNvSpPr>
            <a:spLocks noChangeShapeType="1"/>
          </p:cNvSpPr>
          <p:nvPr/>
        </p:nvSpPr>
        <p:spPr bwMode="auto">
          <a:xfrm>
            <a:off x="26670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9" name="Line 402"/>
          <p:cNvSpPr>
            <a:spLocks noChangeShapeType="1"/>
          </p:cNvSpPr>
          <p:nvPr/>
        </p:nvSpPr>
        <p:spPr bwMode="auto">
          <a:xfrm>
            <a:off x="2667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0" name="Line 403"/>
          <p:cNvSpPr>
            <a:spLocks noChangeShapeType="1"/>
          </p:cNvSpPr>
          <p:nvPr/>
        </p:nvSpPr>
        <p:spPr bwMode="auto">
          <a:xfrm>
            <a:off x="35052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2" name="Text Box 405"/>
          <p:cNvSpPr txBox="1">
            <a:spLocks noChangeArrowheads="1"/>
          </p:cNvSpPr>
          <p:nvPr/>
        </p:nvSpPr>
        <p:spPr bwMode="auto">
          <a:xfrm>
            <a:off x="1905000" y="861835"/>
            <a:ext cx="794448" cy="369332"/>
          </a:xfrm>
          <a:prstGeom prst="rect">
            <a:avLst/>
          </a:prstGeom>
          <a:noFill/>
          <a:ln w="12700">
            <a:noFill/>
            <a:miter lim="800000"/>
            <a:headEnd/>
            <a:tailEnd/>
          </a:ln>
          <a:effectLst/>
        </p:spPr>
        <p:txBody>
          <a:bodyPr wrap="none">
            <a:prstTxWarp prst="textNoShape">
              <a:avLst/>
            </a:prstTxWarp>
            <a:spAutoFit/>
          </a:bodyPr>
          <a:lstStyle/>
          <a:p>
            <a:r>
              <a:rPr lang="en-US">
                <a:latin typeface="Calibri" panose="020F0502020204030204" pitchFamily="34" charset="0"/>
              </a:rPr>
              <a:t>Core 0</a:t>
            </a:r>
          </a:p>
        </p:txBody>
      </p:sp>
      <p:sp>
        <p:nvSpPr>
          <p:cNvPr id="13" name="Rectangle 406"/>
          <p:cNvSpPr>
            <a:spLocks noChangeArrowheads="1"/>
          </p:cNvSpPr>
          <p:nvPr/>
        </p:nvSpPr>
        <p:spPr bwMode="auto">
          <a:xfrm>
            <a:off x="58801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Regs</a:t>
            </a:r>
          </a:p>
        </p:txBody>
      </p:sp>
      <p:sp>
        <p:nvSpPr>
          <p:cNvPr id="14" name="Rectangle 407"/>
          <p:cNvSpPr>
            <a:spLocks noChangeArrowheads="1"/>
          </p:cNvSpPr>
          <p:nvPr/>
        </p:nvSpPr>
        <p:spPr bwMode="auto">
          <a:xfrm>
            <a:off x="59229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d</a:t>
            </a:r>
            <a:r>
              <a:rPr lang="en-US" dirty="0">
                <a:latin typeface="Calibri" panose="020F0502020204030204" pitchFamily="34" charset="0"/>
              </a:rPr>
              <a:t>-cache</a:t>
            </a:r>
          </a:p>
        </p:txBody>
      </p:sp>
      <p:sp>
        <p:nvSpPr>
          <p:cNvPr id="15" name="Rectangle 408"/>
          <p:cNvSpPr>
            <a:spLocks noChangeArrowheads="1"/>
          </p:cNvSpPr>
          <p:nvPr/>
        </p:nvSpPr>
        <p:spPr bwMode="auto">
          <a:xfrm>
            <a:off x="68580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L1 </a:t>
            </a:r>
          </a:p>
          <a:p>
            <a:pPr algn="ctr"/>
            <a:r>
              <a:rPr lang="en-US">
                <a:latin typeface="Calibri" panose="020F0502020204030204" pitchFamily="34" charset="0"/>
              </a:rPr>
              <a:t>i-cache</a:t>
            </a:r>
          </a:p>
        </p:txBody>
      </p:sp>
      <p:sp>
        <p:nvSpPr>
          <p:cNvPr id="16" name="Rectangle 409"/>
          <p:cNvSpPr>
            <a:spLocks noChangeArrowheads="1"/>
          </p:cNvSpPr>
          <p:nvPr/>
        </p:nvSpPr>
        <p:spPr bwMode="auto">
          <a:xfrm>
            <a:off x="59436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17" name="Line 410"/>
          <p:cNvSpPr>
            <a:spLocks noChangeShapeType="1"/>
          </p:cNvSpPr>
          <p:nvPr/>
        </p:nvSpPr>
        <p:spPr bwMode="auto">
          <a:xfrm>
            <a:off x="64008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8" name="Line 411"/>
          <p:cNvSpPr>
            <a:spLocks noChangeShapeType="1"/>
          </p:cNvSpPr>
          <p:nvPr/>
        </p:nvSpPr>
        <p:spPr bwMode="auto">
          <a:xfrm>
            <a:off x="64008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9" name="Line 412"/>
          <p:cNvSpPr>
            <a:spLocks noChangeShapeType="1"/>
          </p:cNvSpPr>
          <p:nvPr/>
        </p:nvSpPr>
        <p:spPr bwMode="auto">
          <a:xfrm>
            <a:off x="7239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1" name="Text Box 414"/>
          <p:cNvSpPr txBox="1">
            <a:spLocks noChangeArrowheads="1"/>
          </p:cNvSpPr>
          <p:nvPr/>
        </p:nvSpPr>
        <p:spPr bwMode="auto">
          <a:xfrm>
            <a:off x="5638800" y="861835"/>
            <a:ext cx="79239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Core 7</a:t>
            </a:r>
          </a:p>
        </p:txBody>
      </p:sp>
      <p:sp>
        <p:nvSpPr>
          <p:cNvPr id="22" name="Text Box 415"/>
          <p:cNvSpPr txBox="1">
            <a:spLocks noChangeArrowheads="1"/>
          </p:cNvSpPr>
          <p:nvPr/>
        </p:nvSpPr>
        <p:spPr bwMode="auto">
          <a:xfrm>
            <a:off x="4572000" y="2168904"/>
            <a:ext cx="723900" cy="646331"/>
          </a:xfrm>
          <a:prstGeom prst="rect">
            <a:avLst/>
          </a:prstGeom>
          <a:noFill/>
          <a:ln w="12700">
            <a:noFill/>
            <a:miter lim="800000"/>
            <a:headEnd/>
            <a:tailEnd/>
          </a:ln>
          <a:effectLst/>
        </p:spPr>
        <p:txBody>
          <a:bodyPr wrap="square">
            <a:prstTxWarp prst="textNoShape">
              <a:avLst/>
            </a:prstTxWarp>
            <a:spAutoFit/>
          </a:bodyPr>
          <a:lstStyle/>
          <a:p>
            <a:pPr algn="ctr"/>
            <a:r>
              <a:rPr lang="en-US" sz="3600" dirty="0">
                <a:latin typeface="Calibri" panose="020F0502020204030204" pitchFamily="34" charset="0"/>
              </a:rPr>
              <a:t>…</a:t>
            </a:r>
          </a:p>
        </p:txBody>
      </p:sp>
      <p:sp>
        <p:nvSpPr>
          <p:cNvPr id="23" name="Line 417"/>
          <p:cNvSpPr>
            <a:spLocks noChangeShapeType="1"/>
          </p:cNvSpPr>
          <p:nvPr/>
        </p:nvSpPr>
        <p:spPr bwMode="auto">
          <a:xfrm>
            <a:off x="30480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4" name="Line 418"/>
          <p:cNvSpPr>
            <a:spLocks noChangeShapeType="1"/>
          </p:cNvSpPr>
          <p:nvPr/>
        </p:nvSpPr>
        <p:spPr bwMode="auto">
          <a:xfrm>
            <a:off x="67818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5" name="Rectangle 419"/>
          <p:cNvSpPr>
            <a:spLocks noChangeArrowheads="1"/>
          </p:cNvSpPr>
          <p:nvPr/>
        </p:nvSpPr>
        <p:spPr bwMode="auto">
          <a:xfrm>
            <a:off x="2698750" y="3986035"/>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L3 unified cache</a:t>
            </a:r>
          </a:p>
          <a:p>
            <a:pPr algn="ctr"/>
            <a:r>
              <a:rPr lang="en-US">
                <a:latin typeface="Calibri" panose="020F0502020204030204" pitchFamily="34" charset="0"/>
              </a:rPr>
              <a:t>(shared by all cores)</a:t>
            </a:r>
          </a:p>
        </p:txBody>
      </p:sp>
      <p:sp>
        <p:nvSpPr>
          <p:cNvPr id="26" name="Rectangle 420"/>
          <p:cNvSpPr>
            <a:spLocks noChangeArrowheads="1"/>
          </p:cNvSpPr>
          <p:nvPr/>
        </p:nvSpPr>
        <p:spPr bwMode="auto">
          <a:xfrm>
            <a:off x="1828800" y="5052835"/>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Main memory</a:t>
            </a:r>
          </a:p>
        </p:txBody>
      </p:sp>
      <p:sp>
        <p:nvSpPr>
          <p:cNvPr id="27" name="Line 421"/>
          <p:cNvSpPr>
            <a:spLocks noChangeShapeType="1"/>
          </p:cNvSpPr>
          <p:nvPr/>
        </p:nvSpPr>
        <p:spPr bwMode="auto">
          <a:xfrm>
            <a:off x="4972050" y="4557535"/>
            <a:ext cx="0" cy="4953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9" name="Text Box 426"/>
          <p:cNvSpPr txBox="1">
            <a:spLocks noChangeArrowheads="1"/>
          </p:cNvSpPr>
          <p:nvPr/>
        </p:nvSpPr>
        <p:spPr bwMode="auto">
          <a:xfrm>
            <a:off x="1752600" y="480835"/>
            <a:ext cx="193982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Processor package</a:t>
            </a:r>
          </a:p>
        </p:txBody>
      </p:sp>
      <p:sp>
        <p:nvSpPr>
          <p:cNvPr id="30" name="TextBox 29"/>
          <p:cNvSpPr txBox="1"/>
          <p:nvPr/>
        </p:nvSpPr>
        <p:spPr>
          <a:xfrm>
            <a:off x="8077199" y="1234917"/>
            <a:ext cx="2656447" cy="3970318"/>
          </a:xfrm>
          <a:prstGeom prst="rect">
            <a:avLst/>
          </a:prstGeom>
          <a:noFill/>
        </p:spPr>
        <p:txBody>
          <a:bodyPr wrap="square" rtlCol="0">
            <a:spAutoFit/>
          </a:bodyPr>
          <a:lstStyle/>
          <a:p>
            <a:r>
              <a:rPr lang="en-US" dirty="0">
                <a:latin typeface="Calibri" panose="020F0502020204030204" pitchFamily="34" charset="0"/>
              </a:rPr>
              <a:t>L1 </a:t>
            </a:r>
            <a:r>
              <a:rPr lang="en-US" dirty="0" err="1">
                <a:latin typeface="Calibri" pitchFamily="34" charset="0"/>
              </a:rPr>
              <a:t>i</a:t>
            </a:r>
            <a:r>
              <a:rPr lang="en-US" dirty="0">
                <a:latin typeface="Calibri" pitchFamily="34" charset="0"/>
              </a:rPr>
              <a:t>-cache and </a:t>
            </a:r>
            <a:r>
              <a:rPr lang="en-US" dirty="0" err="1">
                <a:latin typeface="Calibri" pitchFamily="34" charset="0"/>
              </a:rPr>
              <a:t>d</a:t>
            </a:r>
            <a:r>
              <a:rPr lang="en-US" dirty="0">
                <a:latin typeface="Calibri" pitchFamily="34" charset="0"/>
              </a:rPr>
              <a:t>-cache:</a:t>
            </a:r>
          </a:p>
          <a:p>
            <a:pPr lvl="1"/>
            <a:r>
              <a:rPr lang="en-US" dirty="0">
                <a:latin typeface="Calibri" pitchFamily="34" charset="0"/>
              </a:rPr>
              <a:t>32 KB,  8-way assoc. </a:t>
            </a:r>
          </a:p>
          <a:p>
            <a:pPr lvl="1"/>
            <a:r>
              <a:rPr lang="en-US" dirty="0">
                <a:latin typeface="Calibri" pitchFamily="34" charset="0"/>
              </a:rPr>
              <a:t>Access: 4 cycles</a:t>
            </a:r>
          </a:p>
          <a:p>
            <a:endParaRPr lang="en-US" dirty="0">
              <a:latin typeface="Calibri" pitchFamily="34" charset="0"/>
            </a:endParaRPr>
          </a:p>
          <a:p>
            <a:r>
              <a:rPr lang="en-US" dirty="0">
                <a:latin typeface="Calibri" pitchFamily="34" charset="0"/>
              </a:rPr>
              <a:t>L2 unified cache:</a:t>
            </a:r>
          </a:p>
          <a:p>
            <a:pPr lvl="1"/>
            <a:r>
              <a:rPr lang="en-US" dirty="0">
                <a:latin typeface="Calibri" pitchFamily="34" charset="0"/>
              </a:rPr>
              <a:t> 256 KB, 8-way assoc. </a:t>
            </a:r>
          </a:p>
          <a:p>
            <a:pPr lvl="1"/>
            <a:r>
              <a:rPr lang="en-US" dirty="0">
                <a:latin typeface="Calibri" pitchFamily="34" charset="0"/>
              </a:rPr>
              <a:t>Access: 10 cycles</a:t>
            </a:r>
          </a:p>
          <a:p>
            <a:pPr lvl="1"/>
            <a:endParaRPr lang="en-US" dirty="0">
              <a:latin typeface="Calibri" pitchFamily="34" charset="0"/>
            </a:endParaRPr>
          </a:p>
          <a:p>
            <a:r>
              <a:rPr lang="en-US" dirty="0">
                <a:latin typeface="Calibri" pitchFamily="34" charset="0"/>
              </a:rPr>
              <a:t>L3 unified cache:</a:t>
            </a:r>
          </a:p>
          <a:p>
            <a:pPr lvl="1"/>
            <a:r>
              <a:rPr lang="en-US" dirty="0">
                <a:latin typeface="Calibri" pitchFamily="34" charset="0"/>
              </a:rPr>
              <a:t>8 MB, 16-way  assoc.</a:t>
            </a:r>
          </a:p>
          <a:p>
            <a:pPr lvl="1"/>
            <a:r>
              <a:rPr lang="en-US" dirty="0">
                <a:latin typeface="Calibri" pitchFamily="34" charset="0"/>
              </a:rPr>
              <a:t>Access: 40-75 cycles</a:t>
            </a:r>
          </a:p>
          <a:p>
            <a:pPr lvl="1"/>
            <a:endParaRPr lang="en-US" dirty="0">
              <a:latin typeface="Calibri" pitchFamily="34" charset="0"/>
            </a:endParaRPr>
          </a:p>
          <a:p>
            <a:r>
              <a:rPr lang="en-US" dirty="0">
                <a:latin typeface="Calibri" pitchFamily="34" charset="0"/>
              </a:rPr>
              <a:t>Block size: 64 bytes for all caches.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52</a:t>
            </a:fld>
            <a:endParaRPr lang="en-US" altLang="en-US"/>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3210518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Why Caches Work: the “Principle of Locality”</a:t>
            </a:r>
          </a:p>
        </p:txBody>
      </p:sp>
      <p:sp>
        <p:nvSpPr>
          <p:cNvPr id="3" name="Content Placeholder 2"/>
          <p:cNvSpPr>
            <a:spLocks noGrp="1"/>
          </p:cNvSpPr>
          <p:nvPr>
            <p:ph idx="1"/>
          </p:nvPr>
        </p:nvSpPr>
        <p:spPr/>
        <p:txBody>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a:t>
            </a:r>
            <a:br>
              <a:rPr lang="en-GB" sz="1800" dirty="0"/>
            </a:br>
            <a:r>
              <a:rPr lang="en-GB" sz="1800" dirty="0"/>
              <a:t>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a:t>
            </a:r>
            <a:br>
              <a:rPr lang="en-GB" sz="1800" dirty="0"/>
            </a:br>
            <a:r>
              <a:rPr lang="en-GB" sz="1800" dirty="0"/>
              <a:t>to come into use together”</a:t>
            </a:r>
          </a:p>
        </p:txBody>
      </p:sp>
      <p:sp>
        <p:nvSpPr>
          <p:cNvPr id="14" name="Slide Number Placeholder 13"/>
          <p:cNvSpPr>
            <a:spLocks noGrp="1"/>
          </p:cNvSpPr>
          <p:nvPr>
            <p:ph type="sldNum" sz="quarter" idx="12"/>
          </p:nvPr>
        </p:nvSpPr>
        <p:spPr/>
        <p:txBody>
          <a:bodyPr/>
          <a:lstStyle/>
          <a:p>
            <a:fld id="{04A7C484-7E24-447E-8CB0-5149A4D34DEF}" type="slidenum">
              <a:rPr lang="en-US" altLang="en-US" smtClean="0"/>
              <a:pPr/>
              <a:t>53</a:t>
            </a:fld>
            <a:endParaRPr lang="en-US" altLang="en-US"/>
          </a:p>
        </p:txBody>
      </p:sp>
      <p:grpSp>
        <p:nvGrpSpPr>
          <p:cNvPr id="12" name="Group 11"/>
          <p:cNvGrpSpPr/>
          <p:nvPr/>
        </p:nvGrpSpPr>
        <p:grpSpPr>
          <a:xfrm>
            <a:off x="7696200" y="297180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grpSp>
        <p:nvGrpSpPr>
          <p:cNvPr id="9" name="Group 8"/>
          <p:cNvGrpSpPr/>
          <p:nvPr/>
        </p:nvGrpSpPr>
        <p:grpSpPr>
          <a:xfrm>
            <a:off x="7696200" y="4572001"/>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01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Temporal Locality</a:t>
            </a:r>
          </a:p>
        </p:txBody>
      </p:sp>
      <p:sp>
        <p:nvSpPr>
          <p:cNvPr id="3" name="Content Placeholder 2"/>
          <p:cNvSpPr>
            <a:spLocks noGrp="1"/>
          </p:cNvSpPr>
          <p:nvPr>
            <p:ph idx="1"/>
          </p:nvPr>
        </p:nvSpPr>
        <p:spPr/>
        <p:txBody>
          <a:bodyPr/>
          <a:lstStyle/>
          <a:p>
            <a:endParaRPr lang="en-US" sz="2000" i="1" dirty="0"/>
          </a:p>
          <a:p>
            <a:endParaRPr lang="en-US" sz="2000" i="1" dirty="0"/>
          </a:p>
          <a:p>
            <a:r>
              <a:rPr lang="en-US" sz="2000" i="1" dirty="0"/>
              <a:t>Temporal Locality</a:t>
            </a:r>
            <a:r>
              <a:rPr lang="en-US" sz="2000" dirty="0"/>
              <a:t> for memory access by a program</a:t>
            </a:r>
          </a:p>
          <a:p>
            <a:pPr lvl="1"/>
            <a:r>
              <a:rPr lang="en-US" sz="1800" dirty="0"/>
              <a:t>Idea: If you access a variable at some time, then you’ll probably keep accessing the same variable for a while</a:t>
            </a:r>
          </a:p>
          <a:p>
            <a:pPr lvl="2"/>
            <a:r>
              <a:rPr lang="en-US" sz="1600" dirty="0"/>
              <a:t>Example: a </a:t>
            </a:r>
            <a:r>
              <a:rPr lang="en-US" sz="1600" dirty="0">
                <a:latin typeface="Consolas" pitchFamily="49" charset="0"/>
                <a:cs typeface="Consolas" pitchFamily="49" charset="0"/>
              </a:rPr>
              <a:t>for</a:t>
            </a:r>
            <a:r>
              <a:rPr lang="en-US" sz="1600" dirty="0"/>
              <a:t> loop with some variables inside the loop </a:t>
            </a:r>
            <a:r>
              <a:rPr lang="en-US" sz="1600" dirty="0">
                <a:latin typeface="cmsy10"/>
                <a:sym typeface="Symbol" panose="05050102010706020507" pitchFamily="18" charset="2"/>
              </a:rPr>
              <a:t></a:t>
            </a:r>
            <a:r>
              <a:rPr lang="en-US" sz="1600" dirty="0"/>
              <a:t> you keep accessing those variables as long as you loop</a:t>
            </a:r>
          </a:p>
          <a:p>
            <a:pPr lvl="1"/>
            <a:endParaRPr lang="en-US" sz="1800" dirty="0"/>
          </a:p>
          <a:p>
            <a:endParaRPr lang="en-US" sz="2000" i="1" dirty="0"/>
          </a:p>
          <a:p>
            <a:r>
              <a:rPr lang="en-US" sz="2000" i="1" dirty="0"/>
              <a:t>Spatial Locality</a:t>
            </a:r>
            <a:r>
              <a:rPr lang="en-US" sz="2000" dirty="0"/>
              <a:t> for memory access by a program</a:t>
            </a:r>
          </a:p>
          <a:p>
            <a:pPr lvl="1"/>
            <a:r>
              <a:rPr lang="en-US" sz="1800" dirty="0"/>
              <a:t>A memory access pattern characterized by bursts of repeated requests for data that is physically located within the same memory region</a:t>
            </a:r>
          </a:p>
          <a:p>
            <a:pPr lvl="1"/>
            <a:r>
              <a:rPr lang="en-US" sz="1800" dirty="0"/>
              <a:t>“Bursts” because these accesses should happen in a sufficiently short interval of time (lest the cache line gets evicted)</a:t>
            </a:r>
          </a:p>
          <a:p>
            <a:pPr lvl="1"/>
            <a:endParaRPr lang="en-US" sz="1800" dirty="0"/>
          </a:p>
          <a:p>
            <a:pPr lvl="1"/>
            <a:endParaRPr lang="en-US" sz="18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54</a:t>
            </a:fld>
            <a:endParaRPr lang="en-US" altLang="en-US"/>
          </a:p>
        </p:txBody>
      </p:sp>
    </p:spTree>
    <p:extLst>
      <p:ext uri="{BB962C8B-B14F-4D97-AF65-F5344CB8AC3E}">
        <p14:creationId xmlns:p14="http://schemas.microsoft.com/office/powerpoint/2010/main" val="2394023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regarding concept of “locality”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endParaRPr lang="en-US" sz="2000" dirty="0"/>
              </a:p>
              <a:p>
                <a:endParaRPr lang="en-US" sz="2000" dirty="0"/>
              </a:p>
              <a:p>
                <a:endParaRPr lang="en-US" sz="2000" dirty="0"/>
              </a:p>
              <a:p>
                <a:endParaRPr lang="en-US" sz="2000" dirty="0"/>
              </a:p>
              <a:p>
                <a:r>
                  <a:rPr lang="en-US" sz="2000" dirty="0"/>
                  <a:t>Data references</a:t>
                </a:r>
              </a:p>
              <a:p>
                <a:pPr lvl="1"/>
                <a:r>
                  <a:rPr lang="en-US" sz="1800" dirty="0"/>
                  <a:t>Reference array </a:t>
                </a:r>
                <a:r>
                  <a:rPr lang="en-US" sz="1800" dirty="0">
                    <a:solidFill>
                      <a:srgbClr val="0070C0"/>
                    </a:solidFill>
                    <a:latin typeface="Consolas" panose="020B0609020204030204" pitchFamily="49" charset="0"/>
                  </a:rPr>
                  <a:t>a</a:t>
                </a:r>
                <a:r>
                  <a:rPr lang="en-US" sz="1800" dirty="0"/>
                  <a:t> elements in succession (stride-1 reference pattern)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Reference variable </a:t>
                </a:r>
                <a:r>
                  <a:rPr lang="en-US" sz="1800" dirty="0">
                    <a:solidFill>
                      <a:srgbClr val="0070C0"/>
                    </a:solidFill>
                    <a:latin typeface="Consolas" panose="020B0609020204030204" pitchFamily="49" charset="0"/>
                    <a:cs typeface="Courier New" panose="02070309020205020404" pitchFamily="49" charset="0"/>
                  </a:rPr>
                  <a:t>sum</a:t>
                </a:r>
                <a:r>
                  <a:rPr lang="en-US" sz="1800" dirty="0"/>
                  <a:t> each iteration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rPr>
                  <a:t>temporal locality</a:t>
                </a:r>
              </a:p>
              <a:p>
                <a:pPr marL="457200" lvl="1" indent="0">
                  <a:buNone/>
                </a:pPr>
                <a:endParaRPr lang="en-US" sz="1800" dirty="0"/>
              </a:p>
              <a:p>
                <a:endParaRPr lang="en-US" sz="2200" dirty="0"/>
              </a:p>
              <a:p>
                <a:endParaRPr lang="en-US" sz="2200" dirty="0"/>
              </a:p>
              <a:p>
                <a:r>
                  <a:rPr lang="en-US" sz="2000" dirty="0"/>
                  <a:t>Instruction references</a:t>
                </a:r>
              </a:p>
              <a:p>
                <a:pPr lvl="1"/>
                <a:r>
                  <a:rPr lang="en-US" sz="1800" dirty="0"/>
                  <a:t>Reference instructions in sequence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Cycle through loop repeatedly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rPr>
                  <a:t>temporal locality</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5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55</a:t>
            </a:fld>
            <a:endParaRPr lang="en-US" altLang="en-US"/>
          </a:p>
        </p:txBody>
      </p:sp>
      <p:sp>
        <p:nvSpPr>
          <p:cNvPr id="6" name="Rectangle 4"/>
          <p:cNvSpPr>
            <a:spLocks noChangeArrowheads="1"/>
          </p:cNvSpPr>
          <p:nvPr/>
        </p:nvSpPr>
        <p:spPr bwMode="auto">
          <a:xfrm>
            <a:off x="4605367" y="1371501"/>
            <a:ext cx="3044825" cy="1074653"/>
          </a:xfrm>
          <a:prstGeom prst="rect">
            <a:avLst/>
          </a:prstGeom>
          <a:solidFill>
            <a:srgbClr val="F7F5CD"/>
          </a:solidFill>
          <a:ln w="12700" cmpd="sng">
            <a:solidFill>
              <a:schemeClr val="tx1"/>
            </a:solidFill>
            <a:miter lim="800000"/>
            <a:headEnd/>
            <a:tailEnd/>
          </a:ln>
          <a:effectLst/>
        </p:spPr>
        <p:txBody>
          <a:bodyPr lIns="90487" tIns="44450" rIns="90487" bIns="44450">
            <a:prstTxWarp prst="textNoShape">
              <a:avLst/>
            </a:prstTxWarp>
            <a:spAutoFit/>
          </a:bodyPr>
          <a:lstStyle/>
          <a:p>
            <a:r>
              <a:rPr lang="en-US" sz="1600" dirty="0">
                <a:solidFill>
                  <a:srgbClr val="000000"/>
                </a:solidFill>
                <a:latin typeface="Consolas" panose="020B0609020204030204" pitchFamily="49" charset="0"/>
              </a:rPr>
              <a:t>sum = 0;</a:t>
            </a:r>
          </a:p>
          <a:p>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(i = 0; i &lt; n; i++)</a:t>
            </a:r>
          </a:p>
          <a:p>
            <a:r>
              <a:rPr lang="en-US" sz="1600" dirty="0">
                <a:solidFill>
                  <a:srgbClr val="000000"/>
                </a:solidFill>
                <a:latin typeface="Consolas" panose="020B0609020204030204" pitchFamily="49" charset="0"/>
              </a:rPr>
              <a:t>    sum += a[i];</a:t>
            </a:r>
          </a:p>
          <a:p>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p:txBody>
      </p:sp>
      <p:sp>
        <p:nvSpPr>
          <p:cNvPr id="9" name="Rectangle 8"/>
          <p:cNvSpPr/>
          <p:nvPr/>
        </p:nvSpPr>
        <p:spPr>
          <a:xfrm>
            <a:off x="101056"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5232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vs. thread – </a:t>
            </a:r>
            <a:r>
              <a:rPr lang="en-US" dirty="0"/>
              <a:t>getting a bit into the weeds</a:t>
            </a:r>
            <a:r>
              <a:rPr lang="en-US" dirty="0" smtClean="0"/>
              <a:t> [1/2]</a:t>
            </a:r>
            <a:endParaRPr lang="en-US" dirty="0"/>
          </a:p>
        </p:txBody>
      </p:sp>
      <p:sp>
        <p:nvSpPr>
          <p:cNvPr id="3" name="Content Placeholder 2"/>
          <p:cNvSpPr>
            <a:spLocks noGrp="1"/>
          </p:cNvSpPr>
          <p:nvPr>
            <p:ph idx="1"/>
          </p:nvPr>
        </p:nvSpPr>
        <p:spPr/>
        <p:txBody>
          <a:bodyPr/>
          <a:lstStyle/>
          <a:p>
            <a:endParaRPr lang="en-US" dirty="0" smtClean="0"/>
          </a:p>
          <a:p>
            <a:r>
              <a:rPr lang="en-US" dirty="0" smtClean="0"/>
              <a:t>TLP: chip </a:t>
            </a:r>
            <a:r>
              <a:rPr lang="en-US" dirty="0"/>
              <a:t>executes simultaneously instructions from </a:t>
            </a:r>
            <a:r>
              <a:rPr lang="en-US" dirty="0">
                <a:solidFill>
                  <a:srgbClr val="0070C0"/>
                </a:solidFill>
              </a:rPr>
              <a:t>different</a:t>
            </a:r>
            <a:r>
              <a:rPr lang="en-US" dirty="0"/>
              <a:t> </a:t>
            </a:r>
            <a:r>
              <a:rPr lang="en-US" dirty="0">
                <a:solidFill>
                  <a:srgbClr val="0070C0"/>
                </a:solidFill>
              </a:rPr>
              <a:t>processes </a:t>
            </a:r>
            <a:r>
              <a:rPr lang="en-US" dirty="0" smtClean="0"/>
              <a:t>or</a:t>
            </a:r>
            <a:r>
              <a:rPr lang="en-US" dirty="0" smtClean="0">
                <a:solidFill>
                  <a:srgbClr val="0070C0"/>
                </a:solidFill>
              </a:rPr>
              <a:t> different</a:t>
            </a:r>
            <a:r>
              <a:rPr lang="en-US" dirty="0">
                <a:solidFill>
                  <a:srgbClr val="0070C0"/>
                </a:solidFill>
              </a:rPr>
              <a:t> threads </a:t>
            </a:r>
          </a:p>
          <a:p>
            <a:endParaRPr lang="en-US" dirty="0" smtClean="0"/>
          </a:p>
          <a:p>
            <a:endParaRPr lang="en-US" dirty="0" smtClean="0"/>
          </a:p>
          <a:p>
            <a:r>
              <a:rPr lang="en-US" dirty="0" smtClean="0"/>
              <a:t>Examples:</a:t>
            </a:r>
          </a:p>
          <a:p>
            <a:pPr lvl="1"/>
            <a:r>
              <a:rPr lang="en-US" dirty="0" smtClean="0"/>
              <a:t>TLP is what happens when two </a:t>
            </a:r>
            <a:r>
              <a:rPr lang="en-US" dirty="0">
                <a:solidFill>
                  <a:srgbClr val="0070C0"/>
                </a:solidFill>
              </a:rPr>
              <a:t>processes</a:t>
            </a:r>
            <a:r>
              <a:rPr lang="en-US" dirty="0" smtClean="0"/>
              <a:t> such as Matlab and Microsoft Word run on the chip</a:t>
            </a:r>
          </a:p>
          <a:p>
            <a:pPr lvl="2"/>
            <a:r>
              <a:rPr lang="en-US" dirty="0" smtClean="0"/>
              <a:t>Because two different processes, there are two different PCs</a:t>
            </a:r>
          </a:p>
          <a:p>
            <a:pPr lvl="1"/>
            <a:endParaRPr lang="en-US" dirty="0"/>
          </a:p>
          <a:p>
            <a:pPr lvl="1"/>
            <a:r>
              <a:rPr lang="en-US" dirty="0" smtClean="0"/>
              <a:t>TLP: two (or even more) OpenMP or POSIX </a:t>
            </a:r>
            <a:r>
              <a:rPr lang="en-US" dirty="0">
                <a:solidFill>
                  <a:srgbClr val="0070C0"/>
                </a:solidFill>
              </a:rPr>
              <a:t>threads</a:t>
            </a:r>
            <a:r>
              <a:rPr lang="en-US" dirty="0"/>
              <a:t> </a:t>
            </a:r>
            <a:r>
              <a:rPr lang="en-US" dirty="0" smtClean="0"/>
              <a:t>simultaneously run on the chip</a:t>
            </a:r>
          </a:p>
          <a:p>
            <a:pPr lvl="2"/>
            <a:r>
              <a:rPr lang="en-US" dirty="0" smtClean="0"/>
              <a:t>Because two different threads, there are two different PCs</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9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vs. thread – getting a bit into the weeds [2/2]</a:t>
            </a:r>
            <a:endParaRPr lang="en-US" dirty="0"/>
          </a:p>
        </p:txBody>
      </p:sp>
      <p:sp>
        <p:nvSpPr>
          <p:cNvPr id="3" name="Content Placeholder 2"/>
          <p:cNvSpPr>
            <a:spLocks noGrp="1"/>
          </p:cNvSpPr>
          <p:nvPr>
            <p:ph idx="1"/>
          </p:nvPr>
        </p:nvSpPr>
        <p:spPr/>
        <p:txBody>
          <a:bodyPr>
            <a:normAutofit/>
          </a:bodyPr>
          <a:lstStyle/>
          <a:p>
            <a:pPr lvl="1"/>
            <a:endParaRPr lang="en-US" dirty="0" smtClean="0"/>
          </a:p>
          <a:p>
            <a:r>
              <a:rPr lang="en-US" dirty="0" smtClean="0"/>
              <a:t>How similar: Both </a:t>
            </a:r>
            <a:r>
              <a:rPr lang="en-US" dirty="0"/>
              <a:t>processes and threads are independent sequences of </a:t>
            </a:r>
            <a:r>
              <a:rPr lang="en-US" dirty="0" smtClean="0"/>
              <a:t>execution </a:t>
            </a:r>
          </a:p>
          <a:p>
            <a:pPr lvl="1"/>
            <a:endParaRPr lang="en-US" dirty="0" smtClean="0"/>
          </a:p>
          <a:p>
            <a:pPr lvl="1"/>
            <a:endParaRPr lang="en-US" dirty="0"/>
          </a:p>
          <a:p>
            <a:r>
              <a:rPr lang="en-US" dirty="0" smtClean="0"/>
              <a:t>How different: </a:t>
            </a:r>
          </a:p>
          <a:p>
            <a:pPr lvl="1"/>
            <a:r>
              <a:rPr lang="en-US" dirty="0" smtClean="0"/>
              <a:t>Threads </a:t>
            </a:r>
            <a:r>
              <a:rPr lang="en-US" dirty="0"/>
              <a:t>(of the same process) run in a </a:t>
            </a:r>
            <a:r>
              <a:rPr lang="en-US" dirty="0">
                <a:solidFill>
                  <a:srgbClr val="0070C0"/>
                </a:solidFill>
              </a:rPr>
              <a:t>shared memory </a:t>
            </a:r>
            <a:r>
              <a:rPr lang="en-US" dirty="0" smtClean="0">
                <a:solidFill>
                  <a:srgbClr val="0070C0"/>
                </a:solidFill>
              </a:rPr>
              <a:t>space</a:t>
            </a:r>
          </a:p>
          <a:p>
            <a:pPr lvl="2"/>
            <a:r>
              <a:rPr lang="en-US" dirty="0" smtClean="0"/>
              <a:t>This is how shared-memory parallel computing takes place. Like OpenMP</a:t>
            </a:r>
          </a:p>
          <a:p>
            <a:pPr lvl="1"/>
            <a:r>
              <a:rPr lang="en-US" dirty="0" smtClean="0"/>
              <a:t>Processes </a:t>
            </a:r>
            <a:r>
              <a:rPr lang="en-US" dirty="0"/>
              <a:t>run in </a:t>
            </a:r>
            <a:r>
              <a:rPr lang="en-US" dirty="0">
                <a:solidFill>
                  <a:srgbClr val="0070C0"/>
                </a:solidFill>
              </a:rPr>
              <a:t>separate memory </a:t>
            </a:r>
            <a:r>
              <a:rPr lang="en-US" dirty="0" smtClean="0">
                <a:solidFill>
                  <a:srgbClr val="0070C0"/>
                </a:solidFill>
              </a:rPr>
              <a:t>spaces</a:t>
            </a:r>
          </a:p>
          <a:p>
            <a:pPr lvl="2"/>
            <a:r>
              <a:rPr lang="en-US" dirty="0" smtClean="0"/>
              <a:t>This is how distributed-memory parallel computing takes place. Like MPI</a:t>
            </a:r>
            <a:r>
              <a:rPr lang="en-US" b="1" baseline="30000" dirty="0" smtClean="0"/>
              <a:t>*</a:t>
            </a:r>
            <a:endParaRPr lang="en-US" b="1" baseline="30000" dirty="0"/>
          </a:p>
          <a:p>
            <a:endParaRPr lang="en-US" dirty="0" smtClean="0"/>
          </a:p>
          <a:p>
            <a:pPr lvl="1"/>
            <a:endParaRPr lang="en-US" dirty="0" smtClean="0"/>
          </a:p>
          <a:p>
            <a:r>
              <a:rPr lang="en-US" dirty="0" smtClean="0"/>
              <a:t>What is a memory space?</a:t>
            </a:r>
          </a:p>
          <a:p>
            <a:pPr lvl="1"/>
            <a:r>
              <a:rPr lang="en-US" dirty="0" smtClean="0"/>
              <a:t>To be continued, in one week </a:t>
            </a:r>
            <a:r>
              <a:rPr lang="en-US" dirty="0" smtClean="0"/>
              <a:t>(after </a:t>
            </a:r>
            <a:r>
              <a:rPr lang="en-US" dirty="0" smtClean="0"/>
              <a:t>discussing the concept of Virtual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44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did folks come up with this TLP idea?</a:t>
            </a:r>
            <a:endParaRPr lang="en-US" dirty="0"/>
          </a:p>
        </p:txBody>
      </p:sp>
      <p:sp>
        <p:nvSpPr>
          <p:cNvPr id="6" name="Content Placeholder 5"/>
          <p:cNvSpPr>
            <a:spLocks noGrp="1"/>
          </p:cNvSpPr>
          <p:nvPr>
            <p:ph sz="half" idx="1"/>
          </p:nvPr>
        </p:nvSpPr>
        <p:spPr/>
        <p:txBody>
          <a:bodyPr/>
          <a:lstStyle/>
          <a:p>
            <a:endParaRPr lang="en-US" dirty="0" smtClean="0"/>
          </a:p>
          <a:p>
            <a:r>
              <a:rPr lang="en-US" dirty="0" smtClean="0"/>
              <a:t>Over time, </a:t>
            </a:r>
            <a:r>
              <a:rPr lang="en-US" dirty="0" smtClean="0"/>
              <a:t>transistor </a:t>
            </a:r>
            <a:r>
              <a:rPr lang="en-US" dirty="0" smtClean="0"/>
              <a:t>budget ballooned </a:t>
            </a:r>
          </a:p>
          <a:p>
            <a:pPr lvl="1"/>
            <a:r>
              <a:rPr lang="en-US" dirty="0" smtClean="0"/>
              <a:t>Owing to Moore’s Law</a:t>
            </a:r>
          </a:p>
          <a:p>
            <a:endParaRPr lang="en-US" dirty="0" smtClean="0"/>
          </a:p>
          <a:p>
            <a:endParaRPr lang="en-US" dirty="0"/>
          </a:p>
          <a:p>
            <a:r>
              <a:rPr lang="en-US" dirty="0" smtClean="0"/>
              <a:t>As such, </a:t>
            </a:r>
            <a:r>
              <a:rPr lang="en-US" dirty="0" smtClean="0"/>
              <a:t>many Functional </a:t>
            </a:r>
            <a:r>
              <a:rPr lang="en-US" dirty="0" smtClean="0"/>
              <a:t>Units available</a:t>
            </a:r>
          </a:p>
          <a:p>
            <a:endParaRPr lang="en-US" dirty="0" smtClean="0"/>
          </a:p>
          <a:p>
            <a:endParaRPr lang="en-US" dirty="0"/>
          </a:p>
          <a:p>
            <a:r>
              <a:rPr lang="en-US" dirty="0" smtClean="0"/>
              <a:t>TLP allows us to put them to good use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p:cNvPicPr>
            <a:picLocks noGrp="1" noChangeAspect="1"/>
          </p:cNvPicPr>
          <p:nvPr>
            <p:ph sz="half" idx="2"/>
          </p:nvPr>
        </p:nvPicPr>
        <p:blipFill>
          <a:blip r:embed="rId2"/>
          <a:stretch>
            <a:fillRect/>
          </a:stretch>
        </p:blipFill>
        <p:spPr>
          <a:xfrm>
            <a:off x="6345238" y="2013590"/>
            <a:ext cx="5640387" cy="4080183"/>
          </a:xfrm>
          <a:prstGeom prst="rect">
            <a:avLst/>
          </a:prstGeom>
        </p:spPr>
      </p:pic>
    </p:spTree>
    <p:extLst>
      <p:ext uri="{BB962C8B-B14F-4D97-AF65-F5344CB8AC3E}">
        <p14:creationId xmlns:p14="http://schemas.microsoft.com/office/powerpoint/2010/main" val="25496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a:t>
            </a:r>
            <a:r>
              <a:rPr lang="en-US" b="1" dirty="0">
                <a:solidFill>
                  <a:srgbClr val="FFC000"/>
                </a:solidFill>
              </a:rPr>
              <a:t>TLP</a:t>
            </a:r>
            <a:r>
              <a:rPr lang="en-US" dirty="0"/>
              <a:t>: Intel’s HTT feature</a:t>
            </a:r>
          </a:p>
        </p:txBody>
      </p:sp>
      <p:sp>
        <p:nvSpPr>
          <p:cNvPr id="3" name="Content Placeholder 2"/>
          <p:cNvSpPr>
            <a:spLocks noGrp="1"/>
          </p:cNvSpPr>
          <p:nvPr>
            <p:ph idx="1"/>
          </p:nvPr>
        </p:nvSpPr>
        <p:spPr/>
        <p:txBody>
          <a:bodyPr/>
          <a:lstStyle/>
          <a:p>
            <a:endParaRPr lang="en-US" sz="2000" dirty="0"/>
          </a:p>
          <a:p>
            <a:r>
              <a:rPr lang="en-US" sz="2000" dirty="0"/>
              <a:t>Typical Intel core supports the “Hyper-Threading Technology” (HTT) </a:t>
            </a:r>
          </a:p>
          <a:p>
            <a:endParaRPr lang="en-US" sz="2200" dirty="0"/>
          </a:p>
          <a:p>
            <a:r>
              <a:rPr lang="en-US" sz="2000" dirty="0"/>
              <a:t>HTT: two </a:t>
            </a:r>
            <a:r>
              <a:rPr lang="en-US" sz="2000" dirty="0" smtClean="0"/>
              <a:t>threads/processes, </a:t>
            </a:r>
            <a:r>
              <a:rPr lang="en-US" sz="2000" dirty="0"/>
              <a:t>each seeing its own stream of machine instructions, active at any given time </a:t>
            </a:r>
          </a:p>
          <a:p>
            <a:pPr lvl="1"/>
            <a:r>
              <a:rPr lang="en-US" sz="1600" dirty="0"/>
              <a:t>“active”: also called “in flight”</a:t>
            </a:r>
          </a:p>
          <a:p>
            <a:endParaRPr lang="en-US" sz="2000" dirty="0"/>
          </a:p>
          <a:p>
            <a:r>
              <a:rPr lang="en-US" sz="2000" dirty="0"/>
              <a:t>The scheduler tries to issue instructions from both </a:t>
            </a:r>
            <a:r>
              <a:rPr lang="en-US" sz="2000" dirty="0" smtClean="0"/>
              <a:t>processes, at the same time</a:t>
            </a:r>
            <a:endParaRPr lang="en-US" sz="2000" dirty="0"/>
          </a:p>
          <a:p>
            <a:endParaRPr lang="en-US" sz="2200" dirty="0"/>
          </a:p>
          <a:p>
            <a:r>
              <a:rPr lang="en-US" sz="2000" dirty="0"/>
              <a:t>The </a:t>
            </a:r>
            <a:r>
              <a:rPr lang="en-US" sz="2000" dirty="0" smtClean="0"/>
              <a:t>beefing up of the CU/ALU </a:t>
            </a:r>
            <a:r>
              <a:rPr lang="en-US" sz="2000" dirty="0"/>
              <a:t>hardware </a:t>
            </a:r>
            <a:r>
              <a:rPr lang="en-US" sz="2000" dirty="0" smtClean="0"/>
              <a:t>required to </a:t>
            </a:r>
            <a:r>
              <a:rPr lang="en-US" sz="2000" dirty="0"/>
              <a:t>support HTT is actually pretty minor</a:t>
            </a:r>
          </a:p>
          <a:p>
            <a:pPr lvl="1"/>
            <a:r>
              <a:rPr lang="en-US" sz="1600" dirty="0"/>
              <a:t>Extra hardware required to save execution state of a thread when idle and not running (for lack of data or available functional units)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9</a:t>
            </a:fld>
            <a:endParaRPr lang="en-US" altLang="en-US"/>
          </a:p>
        </p:txBody>
      </p:sp>
      <p:sp>
        <p:nvSpPr>
          <p:cNvPr id="5" name="Rectangle 4"/>
          <p:cNvSpPr/>
          <p:nvPr/>
        </p:nvSpPr>
        <p:spPr>
          <a:xfrm>
            <a:off x="182418" y="6529204"/>
            <a:ext cx="667170" cy="261610"/>
          </a:xfrm>
          <a:prstGeom prst="rect">
            <a:avLst/>
          </a:prstGeom>
        </p:spPr>
        <p:txBody>
          <a:bodyPr wrap="none">
            <a:spAutoFit/>
          </a:bodyPr>
          <a:lstStyle/>
          <a:p>
            <a:r>
              <a:rPr lang="en-US" sz="1050" dirty="0">
                <a:latin typeface="+mj-lt"/>
              </a:rPr>
              <a:t>[Intel]</a:t>
            </a:r>
            <a:r>
              <a:rPr lang="en-US" sz="1050" dirty="0">
                <a:latin typeface="+mj-lt"/>
                <a:sym typeface="Symbol" panose="05050102010706020507" pitchFamily="18" charset="2"/>
              </a:rPr>
              <a:t></a:t>
            </a:r>
            <a:endParaRPr lang="en-US" sz="1050" dirty="0">
              <a:latin typeface="+mj-lt"/>
            </a:endParaRPr>
          </a:p>
        </p:txBody>
      </p:sp>
    </p:spTree>
    <p:extLst>
      <p:ext uri="{BB962C8B-B14F-4D97-AF65-F5344CB8AC3E}">
        <p14:creationId xmlns:p14="http://schemas.microsoft.com/office/powerpoint/2010/main" val="2711816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12004</TotalTime>
  <Words>4810</Words>
  <Application>Microsoft Office PowerPoint</Application>
  <PresentationFormat>Widescreen</PresentationFormat>
  <Paragraphs>894</Paragraphs>
  <Slides>55</Slides>
  <Notes>22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55</vt:i4>
      </vt:variant>
    </vt:vector>
  </HeadingPairs>
  <TitlesOfParts>
    <vt:vector size="71" baseType="lpstr">
      <vt:lpstr>Arial</vt:lpstr>
      <vt:lpstr>Calibri</vt:lpstr>
      <vt:lpstr>Calibri Light</vt:lpstr>
      <vt:lpstr>Cambria Math</vt:lpstr>
      <vt:lpstr>cmsy10</vt:lpstr>
      <vt:lpstr>Consolas</vt:lpstr>
      <vt:lpstr>Courier New</vt:lpstr>
      <vt:lpstr>Georgia</vt:lpstr>
      <vt:lpstr>Symbol</vt:lpstr>
      <vt:lpstr>Tahoma</vt:lpstr>
      <vt:lpstr>Times New Roman</vt:lpstr>
      <vt:lpstr>Custom Design</vt:lpstr>
      <vt:lpstr>Main</vt:lpstr>
      <vt:lpstr>1_Main</vt:lpstr>
      <vt:lpstr>2_Main</vt:lpstr>
      <vt:lpstr>3_Main</vt:lpstr>
      <vt:lpstr>ME759 High Performance Computing for Applications in Engineering  [Spring 2020] </vt:lpstr>
      <vt:lpstr>Quote of the day</vt:lpstr>
      <vt:lpstr>Before we get going…</vt:lpstr>
      <vt:lpstr>Thread Level Parallelism (TLP) [happens on a single core]</vt:lpstr>
      <vt:lpstr>ILP vs. TLP: how are they different</vt:lpstr>
      <vt:lpstr>Process vs. thread – getting a bit into the weeds [1/2]</vt:lpstr>
      <vt:lpstr>Process vs. thread – getting a bit into the weeds [2/2]</vt:lpstr>
      <vt:lpstr>Why did folks come up with this TLP idea?</vt:lpstr>
      <vt:lpstr>An example of TLP: Intel’s HTT feature</vt:lpstr>
      <vt:lpstr>Intel’s HTT Feature</vt:lpstr>
      <vt:lpstr>HTT, Intel’s perspective</vt:lpstr>
      <vt:lpstr>HTT: The Bottom Line</vt:lpstr>
      <vt:lpstr>TLP: further discussion</vt:lpstr>
      <vt:lpstr>Coarse multi-threading</vt:lpstr>
      <vt:lpstr>Fine multi-threading</vt:lpstr>
      <vt:lpstr>Simultaneous multi-threading</vt:lpstr>
      <vt:lpstr>Superscalar processor or TLP processor. Wrapping it up</vt:lpstr>
      <vt:lpstr>Measuring Speed of Execution</vt:lpstr>
      <vt:lpstr>Backdrop: CPU/OS juggle many programs at the same time</vt:lpstr>
      <vt:lpstr>Nomenclature (1/3)</vt:lpstr>
      <vt:lpstr>Nomenclature (2/3)</vt:lpstr>
      <vt:lpstr>Nomenclature (3/3)</vt:lpstr>
      <vt:lpstr>The CPU Performance Equation</vt:lpstr>
      <vt:lpstr>CPU Performance: How can we improve it?</vt:lpstr>
      <vt:lpstr>Side Trip: Revisiting, RISC or CISC?</vt:lpstr>
      <vt:lpstr>SPEC CPU Benchmarks</vt:lpstr>
      <vt:lpstr>SPEC CPU Benchmark: Example, highlights AMD performance</vt:lpstr>
      <vt:lpstr>SPEC CPU Benchmark: Example, wrap up</vt:lpstr>
      <vt:lpstr>Important, common sense observation</vt:lpstr>
      <vt:lpstr>Big New Topic: Memory Aspects</vt:lpstr>
      <vt:lpstr>Transistors: why we love them and want to have lots of them</vt:lpstr>
      <vt:lpstr>SRAM: significant consumer of transistors</vt:lpstr>
      <vt:lpstr>SRAM: It’s Expensive</vt:lpstr>
      <vt:lpstr>DRAM</vt:lpstr>
      <vt:lpstr>SRAM vs. DRAM: wrap-up </vt:lpstr>
      <vt:lpstr>Feature Comparison Between Memory Types</vt:lpstr>
      <vt:lpstr>New Topic: The Memory Hierarchy</vt:lpstr>
      <vt:lpstr>Backdrop: Widening of the Processor-DRAM Speed Gap</vt:lpstr>
      <vt:lpstr>Consequences of common sense observations</vt:lpstr>
      <vt:lpstr>The memory hierarchy, how it shapes up</vt:lpstr>
      <vt:lpstr>There’s even a cache hierarchy…</vt:lpstr>
      <vt:lpstr>Typical Memory Hierarchy</vt:lpstr>
      <vt:lpstr>Memory Hierarchy</vt:lpstr>
      <vt:lpstr>Cache Memories</vt:lpstr>
      <vt:lpstr>What it Really Looks Like</vt:lpstr>
      <vt:lpstr>What it Really Looks Like [contd.]</vt:lpstr>
      <vt:lpstr>How Cache Comes into Play</vt:lpstr>
      <vt:lpstr>Caches: Come In Two Flavors</vt:lpstr>
      <vt:lpstr>Processor Clock vs. Memory Clock</vt:lpstr>
      <vt:lpstr>Caches: How large? Also, how fast?</vt:lpstr>
      <vt:lpstr>Multiple Levels of Cache</vt:lpstr>
      <vt:lpstr>Intel Core i7 Cache Hierarchy</vt:lpstr>
      <vt:lpstr>Why Caches Work: the “Principle of Locality”</vt:lpstr>
      <vt:lpstr>Spatial and Temporal Locality</vt:lpstr>
      <vt:lpstr>Example, regarding concept of “locality”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357</cp:revision>
  <dcterms:created xsi:type="dcterms:W3CDTF">2018-05-16T17:28:20Z</dcterms:created>
  <dcterms:modified xsi:type="dcterms:W3CDTF">2020-01-29T16:47:52Z</dcterms:modified>
</cp:coreProperties>
</file>